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 id="2147483728" r:id="rId2"/>
  </p:sldMasterIdLst>
  <p:notesMasterIdLst>
    <p:notesMasterId r:id="rId22"/>
  </p:notesMasterIdLst>
  <p:handoutMasterIdLst>
    <p:handoutMasterId r:id="rId23"/>
  </p:handoutMasterIdLst>
  <p:sldIdLst>
    <p:sldId id="256" r:id="rId3"/>
    <p:sldId id="257" r:id="rId4"/>
    <p:sldId id="268" r:id="rId5"/>
    <p:sldId id="260" r:id="rId6"/>
    <p:sldId id="261" r:id="rId7"/>
    <p:sldId id="266" r:id="rId8"/>
    <p:sldId id="262" r:id="rId9"/>
    <p:sldId id="263" r:id="rId10"/>
    <p:sldId id="264" r:id="rId11"/>
    <p:sldId id="265" r:id="rId12"/>
    <p:sldId id="267" r:id="rId13"/>
    <p:sldId id="272" r:id="rId14"/>
    <p:sldId id="274" r:id="rId15"/>
    <p:sldId id="276" r:id="rId16"/>
    <p:sldId id="277" r:id="rId17"/>
    <p:sldId id="278" r:id="rId18"/>
    <p:sldId id="279" r:id="rId19"/>
    <p:sldId id="273" r:id="rId20"/>
    <p:sldId id="280" r:id="rId21"/>
  </p:sldIdLst>
  <p:sldSz cx="9144000" cy="6858000" type="screen4x3"/>
  <p:notesSz cx="6797675" cy="9928225"/>
  <p:embeddedFontLst>
    <p:embeddedFont>
      <p:font typeface="ITCAvantGardeGothic-ExtraLight" panose="020B0604020202020204"/>
      <p:regular r:id="rId24"/>
    </p:embeddedFont>
    <p:embeddedFont>
      <p:font typeface="Arial Narrow" panose="020B060602020203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MS PGothic" panose="020B0600070205080204" pitchFamily="34" charset="-128"/>
      <p:regular r:id="rId33"/>
    </p:embeddedFont>
    <p:embeddedFont>
      <p:font typeface="ITC Avant Garde Gothic" panose="020B0604020202020204" charset="0"/>
      <p:regular r:id="rId34"/>
      <p:italic r:id="rId35"/>
    </p:embeddedFont>
    <p:embeddedFont>
      <p:font typeface="MS PGothic" panose="020B0600070205080204" pitchFamily="34" charset="-128"/>
      <p:regular r:id="rId33"/>
    </p:embeddedFont>
  </p:embeddedFontLst>
  <p:defaultTextStyle>
    <a:defPPr>
      <a:defRPr lang="fr-FR"/>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BAE6"/>
    <a:srgbClr val="0C2468"/>
    <a:srgbClr val="F9AA42"/>
    <a:srgbClr val="FF8C00"/>
    <a:srgbClr val="FF8C42"/>
    <a:srgbClr val="335B89"/>
    <a:srgbClr val="595959"/>
    <a:srgbClr val="780010"/>
    <a:srgbClr val="7F7F7F"/>
    <a:srgbClr val="6900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7" autoAdjust="0"/>
    <p:restoredTop sz="86597" autoAdjust="0"/>
  </p:normalViewPr>
  <p:slideViewPr>
    <p:cSldViewPr>
      <p:cViewPr varScale="1">
        <p:scale>
          <a:sx n="64" d="100"/>
          <a:sy n="64" d="100"/>
        </p:scale>
        <p:origin x="130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105" d="100"/>
          <a:sy n="105" d="100"/>
        </p:scale>
        <p:origin x="-400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wrap="square" lIns="91440" tIns="45720" rIns="91440" bIns="45720" numCol="1" anchor="t" anchorCtr="0" compatLnSpc="1">
            <a:prstTxWarp prst="textNoShape">
              <a:avLst/>
            </a:prstTxWarp>
          </a:bodyPr>
          <a:lstStyle>
            <a:lvl1pPr>
              <a:defRPr sz="1200" b="1">
                <a:solidFill>
                  <a:srgbClr val="7F7F7F"/>
                </a:solidFill>
                <a:latin typeface="Arial" charset="0"/>
                <a:cs typeface="Arial" charset="0"/>
              </a:defRPr>
            </a:lvl1pPr>
          </a:lstStyle>
          <a:p>
            <a:pPr>
              <a:defRPr/>
            </a:pPr>
            <a:r>
              <a:rPr lang="fr-FR"/>
              <a:t>CRAN – UMR 7039</a:t>
            </a:r>
          </a:p>
          <a:p>
            <a:pPr>
              <a:defRPr/>
            </a:pPr>
            <a:r>
              <a:rPr lang="fr-FR"/>
              <a:t>CNRS &amp; Université de Lorraine </a:t>
            </a:r>
          </a:p>
        </p:txBody>
      </p:sp>
      <p:sp>
        <p:nvSpPr>
          <p:cNvPr id="3" name="Espace réservé de la date 2"/>
          <p:cNvSpPr>
            <a:spLocks noGrp="1"/>
          </p:cNvSpPr>
          <p:nvPr>
            <p:ph type="dt" sz="quarter"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b="1">
                <a:solidFill>
                  <a:srgbClr val="7F7F7F"/>
                </a:solidFill>
                <a:latin typeface="Arial" charset="0"/>
                <a:cs typeface="Arial" charset="0"/>
              </a:defRPr>
            </a:lvl1pPr>
          </a:lstStyle>
          <a:p>
            <a:pPr>
              <a:defRPr/>
            </a:pPr>
            <a:endParaRPr lang="fr-FR"/>
          </a:p>
        </p:txBody>
      </p:sp>
      <p:sp>
        <p:nvSpPr>
          <p:cNvPr id="4" name="Espace réservé du pied de page 3"/>
          <p:cNvSpPr>
            <a:spLocks noGrp="1"/>
          </p:cNvSpPr>
          <p:nvPr>
            <p:ph type="ftr" sz="quarter" idx="2"/>
          </p:nvPr>
        </p:nvSpPr>
        <p:spPr>
          <a:xfrm>
            <a:off x="0" y="9430091"/>
            <a:ext cx="2945659" cy="496411"/>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endParaRPr lang="fr-FR"/>
          </a:p>
        </p:txBody>
      </p:sp>
    </p:spTree>
    <p:extLst>
      <p:ext uri="{BB962C8B-B14F-4D97-AF65-F5344CB8AC3E}">
        <p14:creationId xmlns:p14="http://schemas.microsoft.com/office/powerpoint/2010/main" val="1095886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wrap="square" lIns="91440" tIns="45720" rIns="91440" bIns="45720" numCol="1" anchor="t" anchorCtr="0" compatLnSpc="1">
            <a:prstTxWarp prst="textNoShape">
              <a:avLst/>
            </a:prstTxWarp>
          </a:bodyPr>
          <a:lstStyle>
            <a:lvl1pPr>
              <a:defRPr sz="1200" b="1">
                <a:solidFill>
                  <a:srgbClr val="7F7F7F"/>
                </a:solidFill>
                <a:latin typeface="Arial" charset="0"/>
                <a:cs typeface="Arial" charset="0"/>
              </a:defRPr>
            </a:lvl1pPr>
          </a:lstStyle>
          <a:p>
            <a:pPr>
              <a:defRPr/>
            </a:pPr>
            <a:r>
              <a:rPr lang="fr-FR"/>
              <a:t>CRAN – UMR 7039</a:t>
            </a:r>
          </a:p>
          <a:p>
            <a:pPr>
              <a:defRPr/>
            </a:pPr>
            <a:r>
              <a:rPr lang="fr-FR"/>
              <a:t>CNRS &amp; Université de Lorraine </a:t>
            </a:r>
          </a:p>
          <a:p>
            <a:pPr>
              <a:defRPr/>
            </a:pPr>
            <a:endParaRPr lang="fr-FR"/>
          </a:p>
        </p:txBody>
      </p:sp>
      <p:sp>
        <p:nvSpPr>
          <p:cNvPr id="3" name="Espace réservé de la date 2"/>
          <p:cNvSpPr>
            <a:spLocks noGrp="1"/>
          </p:cNvSpPr>
          <p:nvPr>
            <p:ph type="dt"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b="1">
                <a:solidFill>
                  <a:srgbClr val="7F7F7F"/>
                </a:solidFill>
                <a:latin typeface="Arial" charset="0"/>
                <a:cs typeface="Arial" charset="0"/>
              </a:defRPr>
            </a:lvl1pPr>
          </a:lstStyle>
          <a:p>
            <a:pPr>
              <a:defRPr/>
            </a:pPr>
            <a:r>
              <a:rPr lang="fr-FR"/>
              <a:t>Evaluation</a:t>
            </a:r>
            <a:r>
              <a:rPr lang="fr-FR">
                <a:latin typeface="Calibri" pitchFamily="-108" charset="0"/>
              </a:rPr>
              <a:t> </a:t>
            </a:r>
            <a:r>
              <a:rPr lang="fr-FR"/>
              <a:t>AERES - janvier 2012</a:t>
            </a:r>
          </a:p>
          <a:p>
            <a:pPr>
              <a:defRPr/>
            </a:pPr>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C817814-4D66-4497-A674-4D77CEDC6F10}" type="slidenum">
              <a:rPr lang="fr-FR"/>
              <a:pPr>
                <a:defRPr/>
              </a:pPr>
              <a:t>‹N°›</a:t>
            </a:fld>
            <a:endParaRPr lang="fr-FR"/>
          </a:p>
        </p:txBody>
      </p:sp>
    </p:spTree>
    <p:extLst>
      <p:ext uri="{BB962C8B-B14F-4D97-AF65-F5344CB8AC3E}">
        <p14:creationId xmlns:p14="http://schemas.microsoft.com/office/powerpoint/2010/main" val="286359599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a:extLst>
              <a:ext uri="{FF2B5EF4-FFF2-40B4-BE49-F238E27FC236}">
                <a16:creationId xmlns:a16="http://schemas.microsoft.com/office/drawing/2014/main" id="{999F32FD-64F9-4850-9A6E-AE01D2F664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notes 2">
            <a:extLst>
              <a:ext uri="{FF2B5EF4-FFF2-40B4-BE49-F238E27FC236}">
                <a16:creationId xmlns:a16="http://schemas.microsoft.com/office/drawing/2014/main" id="{E88B16B3-9BC5-4789-8D32-C802B6F9E8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24580" name="Espace réservé du numéro de diapositive 3">
            <a:extLst>
              <a:ext uri="{FF2B5EF4-FFF2-40B4-BE49-F238E27FC236}">
                <a16:creationId xmlns:a16="http://schemas.microsoft.com/office/drawing/2014/main" id="{4284650A-5001-4888-A66C-CFDB3A240E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10AAA58-2AA4-46C8-A425-841EB12F59A1}" type="slidenum">
              <a:rPr lang="fr-FR" altLang="fr-FR" smtClean="0"/>
              <a:pPr/>
              <a:t>4</a:t>
            </a:fld>
            <a:endParaRPr lang="fr-FR" altLang="fr-FR"/>
          </a:p>
        </p:txBody>
      </p:sp>
    </p:spTree>
    <p:extLst>
      <p:ext uri="{BB962C8B-B14F-4D97-AF65-F5344CB8AC3E}">
        <p14:creationId xmlns:p14="http://schemas.microsoft.com/office/powerpoint/2010/main" val="138527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D9C87CCC-E58C-40BD-AAD9-90482B148F43}"/>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fr-FR" sz="1300">
                <a:solidFill>
                  <a:srgbClr val="000000"/>
                </a:solidFill>
                <a:latin typeface="Arial" panose="020B0604020202020204" pitchFamily="34" charset="0"/>
                <a:cs typeface="Arial" panose="020B0604020202020204" pitchFamily="34" charset="0"/>
              </a:rPr>
              <a:t>4/17/2010 5:51 PM</a:t>
            </a:r>
          </a:p>
        </p:txBody>
      </p:sp>
      <p:sp>
        <p:nvSpPr>
          <p:cNvPr id="43011" name="Rectangle 6">
            <a:extLst>
              <a:ext uri="{FF2B5EF4-FFF2-40B4-BE49-F238E27FC236}">
                <a16:creationId xmlns:a16="http://schemas.microsoft.com/office/drawing/2014/main" id="{BFA48B0A-F98D-4137-8DFE-CA9B66B45CA5}"/>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fr-FR" sz="1300">
                <a:solidFill>
                  <a:srgbClr val="000000"/>
                </a:solidFill>
                <a:latin typeface="Arial" panose="020B0604020202020204" pitchFamily="34" charset="0"/>
              </a:rPr>
              <a:t>Construction</a:t>
            </a:r>
          </a:p>
        </p:txBody>
      </p:sp>
      <p:sp>
        <p:nvSpPr>
          <p:cNvPr id="43012" name="Rectangle 7">
            <a:extLst>
              <a:ext uri="{FF2B5EF4-FFF2-40B4-BE49-F238E27FC236}">
                <a16:creationId xmlns:a16="http://schemas.microsoft.com/office/drawing/2014/main" id="{FF10D59F-928B-4B56-A12C-A2422436B2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fr-FR" sz="1300">
                <a:solidFill>
                  <a:srgbClr val="000000"/>
                </a:solidFill>
                <a:latin typeface="Arial" panose="020B0604020202020204" pitchFamily="34" charset="0"/>
              </a:rPr>
              <a:t>‹#›</a:t>
            </a:r>
          </a:p>
        </p:txBody>
      </p:sp>
      <p:sp>
        <p:nvSpPr>
          <p:cNvPr id="43013" name="Rectangle 2">
            <a:extLst>
              <a:ext uri="{FF2B5EF4-FFF2-40B4-BE49-F238E27FC236}">
                <a16:creationId xmlns:a16="http://schemas.microsoft.com/office/drawing/2014/main" id="{B6512044-FCAB-49C5-8CB3-B4D69B9553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4" name="Rectangle 3">
            <a:extLst>
              <a:ext uri="{FF2B5EF4-FFF2-40B4-BE49-F238E27FC236}">
                <a16:creationId xmlns:a16="http://schemas.microsoft.com/office/drawing/2014/main" id="{0F79097C-E38D-450A-9778-E94379B9F9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fr-FR"/>
          </a:p>
        </p:txBody>
      </p:sp>
      <p:sp>
        <p:nvSpPr>
          <p:cNvPr id="43015" name="Text Box 4">
            <a:extLst>
              <a:ext uri="{FF2B5EF4-FFF2-40B4-BE49-F238E27FC236}">
                <a16:creationId xmlns:a16="http://schemas.microsoft.com/office/drawing/2014/main" id="{971C81EB-1B24-4EC6-9F63-C0AF3A6944C8}"/>
              </a:ext>
            </a:extLst>
          </p:cNvPr>
          <p:cNvSpPr txBox="1">
            <a:spLocks noGrp="1"/>
          </p:cNvSpPr>
          <p:nvPr/>
        </p:nvSpPr>
        <p:spPr bwMode="auto">
          <a:xfrm>
            <a:off x="3985767" y="10555634"/>
            <a:ext cx="3049513" cy="55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621" tIns="51809" rIns="103621" bIns="51809" anchor="b"/>
          <a:lstStyle>
            <a:lvl1pPr defTabSz="1001713">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1001713">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1001713">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1001713">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1001713">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10017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10017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10017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10017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r>
              <a:rPr lang="en-US" altLang="fr-FR" sz="1300">
                <a:solidFill>
                  <a:srgbClr val="000000"/>
                </a:solidFill>
                <a:ea typeface="ヒラギノ角ゴ Pro W3"/>
                <a:cs typeface="ヒラギノ角ゴ Pro W3"/>
              </a:rPr>
              <a:t>12</a:t>
            </a:r>
          </a:p>
        </p:txBody>
      </p:sp>
      <p:sp>
        <p:nvSpPr>
          <p:cNvPr id="43016" name="Text Box 5">
            <a:extLst>
              <a:ext uri="{FF2B5EF4-FFF2-40B4-BE49-F238E27FC236}">
                <a16:creationId xmlns:a16="http://schemas.microsoft.com/office/drawing/2014/main" id="{45C4D6B2-B667-4858-B9FC-EC93A10715CB}"/>
              </a:ext>
            </a:extLst>
          </p:cNvPr>
          <p:cNvSpPr txBox="1">
            <a:spLocks noGrp="1"/>
          </p:cNvSpPr>
          <p:nvPr/>
        </p:nvSpPr>
        <p:spPr bwMode="auto">
          <a:xfrm>
            <a:off x="0" y="10555634"/>
            <a:ext cx="3047939" cy="55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621" tIns="51809" rIns="103621" bIns="51809" anchor="b"/>
          <a:lstStyle>
            <a:lvl1pPr defTabSz="1001713">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1001713">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1001713">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1001713">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1001713">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10017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10017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10017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10017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r>
              <a:rPr lang="en-US" altLang="fr-FR" sz="1300">
                <a:solidFill>
                  <a:srgbClr val="000000"/>
                </a:solidFill>
                <a:ea typeface="ヒラギノ角ゴ Pro W3"/>
                <a:cs typeface="ヒラギノ角ゴ Pro W3"/>
              </a:rPr>
              <a:t>Construction</a:t>
            </a:r>
          </a:p>
        </p:txBody>
      </p:sp>
      <p:sp>
        <p:nvSpPr>
          <p:cNvPr id="43017" name="Text Box 6">
            <a:extLst>
              <a:ext uri="{FF2B5EF4-FFF2-40B4-BE49-F238E27FC236}">
                <a16:creationId xmlns:a16="http://schemas.microsoft.com/office/drawing/2014/main" id="{BC5F74A1-29E5-4439-A977-FCD9287F3A9D}"/>
              </a:ext>
            </a:extLst>
          </p:cNvPr>
          <p:cNvSpPr txBox="1">
            <a:spLocks noGrp="1"/>
          </p:cNvSpPr>
          <p:nvPr/>
        </p:nvSpPr>
        <p:spPr bwMode="auto">
          <a:xfrm>
            <a:off x="3985767" y="1"/>
            <a:ext cx="3049513" cy="55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621" tIns="51809" rIns="103621" bIns="51809"/>
          <a:lstStyle>
            <a:lvl1pPr defTabSz="1001713">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1001713">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1001713">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1001713">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1001713">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10017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10017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10017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10017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r>
              <a:rPr lang="en-US" altLang="fr-FR" sz="1300">
                <a:solidFill>
                  <a:srgbClr val="000000"/>
                </a:solidFill>
                <a:ea typeface="ヒラギノ角ゴ Pro W3"/>
                <a:cs typeface="ヒラギノ角ゴ Pro W3"/>
              </a:rPr>
              <a:t>4/17/2010 5:51 PM</a:t>
            </a:r>
          </a:p>
        </p:txBody>
      </p:sp>
    </p:spTree>
    <p:extLst>
      <p:ext uri="{BB962C8B-B14F-4D97-AF65-F5344CB8AC3E}">
        <p14:creationId xmlns:p14="http://schemas.microsoft.com/office/powerpoint/2010/main" val="3185424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a:extLst>
              <a:ext uri="{FF2B5EF4-FFF2-40B4-BE49-F238E27FC236}">
                <a16:creationId xmlns:a16="http://schemas.microsoft.com/office/drawing/2014/main" id="{D41061FC-3487-42C4-8DFB-7CF730E64E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a:extLst>
              <a:ext uri="{FF2B5EF4-FFF2-40B4-BE49-F238E27FC236}">
                <a16:creationId xmlns:a16="http://schemas.microsoft.com/office/drawing/2014/main" id="{7E55B4C4-70EE-400C-A761-B13129E1D5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27652" name="Espace réservé du numéro de diapositive 3">
            <a:extLst>
              <a:ext uri="{FF2B5EF4-FFF2-40B4-BE49-F238E27FC236}">
                <a16:creationId xmlns:a16="http://schemas.microsoft.com/office/drawing/2014/main" id="{1AD8EAF2-3DF0-4AEE-BCAE-0B98D727F6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7F4F7C9-5FF1-41CC-88CB-BBC645F52A4B}" type="slidenum">
              <a:rPr lang="fr-FR" altLang="fr-FR" sz="1300" smtClean="0">
                <a:latin typeface="Arial" panose="020B0604020202020204" pitchFamily="34" charset="0"/>
              </a:rPr>
              <a:pPr>
                <a:spcBef>
                  <a:spcPct val="0"/>
                </a:spcBef>
              </a:pPr>
              <a:t>7</a:t>
            </a:fld>
            <a:endParaRPr lang="fr-FR" altLang="fr-FR" sz="1300">
              <a:latin typeface="Arial" panose="020B0604020202020204" pitchFamily="34" charset="0"/>
            </a:endParaRPr>
          </a:p>
        </p:txBody>
      </p:sp>
    </p:spTree>
    <p:extLst>
      <p:ext uri="{BB962C8B-B14F-4D97-AF65-F5344CB8AC3E}">
        <p14:creationId xmlns:p14="http://schemas.microsoft.com/office/powerpoint/2010/main" val="3271278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a:extLst>
              <a:ext uri="{FF2B5EF4-FFF2-40B4-BE49-F238E27FC236}">
                <a16:creationId xmlns:a16="http://schemas.microsoft.com/office/drawing/2014/main" id="{BA0B4BA1-8CB6-4FB9-80C1-89F349409B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commentaires 2">
            <a:extLst>
              <a:ext uri="{FF2B5EF4-FFF2-40B4-BE49-F238E27FC236}">
                <a16:creationId xmlns:a16="http://schemas.microsoft.com/office/drawing/2014/main" id="{65F3394E-46FE-4A5C-A74C-A789597CB1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29700" name="Espace réservé du numéro de diapositive 3">
            <a:extLst>
              <a:ext uri="{FF2B5EF4-FFF2-40B4-BE49-F238E27FC236}">
                <a16:creationId xmlns:a16="http://schemas.microsoft.com/office/drawing/2014/main" id="{26A233ED-6CA1-4F2C-BFE0-670DF83CBF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FBC78AA-BA5C-4CE1-94DF-FB9B2F80E59B}" type="slidenum">
              <a:rPr lang="fr-FR" altLang="fr-FR" sz="1300" smtClean="0">
                <a:latin typeface="Arial" panose="020B0604020202020204" pitchFamily="34" charset="0"/>
              </a:rPr>
              <a:pPr>
                <a:spcBef>
                  <a:spcPct val="0"/>
                </a:spcBef>
              </a:pPr>
              <a:t>8</a:t>
            </a:fld>
            <a:endParaRPr lang="fr-FR" altLang="fr-FR" sz="1300">
              <a:latin typeface="Arial" panose="020B0604020202020204" pitchFamily="34" charset="0"/>
            </a:endParaRPr>
          </a:p>
        </p:txBody>
      </p:sp>
    </p:spTree>
    <p:extLst>
      <p:ext uri="{BB962C8B-B14F-4D97-AF65-F5344CB8AC3E}">
        <p14:creationId xmlns:p14="http://schemas.microsoft.com/office/powerpoint/2010/main" val="167478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a:extLst>
              <a:ext uri="{FF2B5EF4-FFF2-40B4-BE49-F238E27FC236}">
                <a16:creationId xmlns:a16="http://schemas.microsoft.com/office/drawing/2014/main" id="{52BAFACF-583B-4196-BA78-6120C7A9FB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a:extLst>
              <a:ext uri="{FF2B5EF4-FFF2-40B4-BE49-F238E27FC236}">
                <a16:creationId xmlns:a16="http://schemas.microsoft.com/office/drawing/2014/main" id="{393277C3-9FBB-4CA5-992A-5FDFF7FC10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31748" name="Espace réservé du numéro de diapositive 3">
            <a:extLst>
              <a:ext uri="{FF2B5EF4-FFF2-40B4-BE49-F238E27FC236}">
                <a16:creationId xmlns:a16="http://schemas.microsoft.com/office/drawing/2014/main" id="{8336A7D6-704C-4603-8F48-9BA7E94B67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91F861C-75B5-4904-B7ED-F83A04534547}" type="slidenum">
              <a:rPr lang="fr-FR" altLang="fr-FR" sz="1300" smtClean="0">
                <a:latin typeface="Arial" panose="020B0604020202020204" pitchFamily="34" charset="0"/>
              </a:rPr>
              <a:pPr>
                <a:spcBef>
                  <a:spcPct val="0"/>
                </a:spcBef>
              </a:pPr>
              <a:t>9</a:t>
            </a:fld>
            <a:endParaRPr lang="fr-FR" altLang="fr-FR" sz="1300">
              <a:latin typeface="Arial" panose="020B0604020202020204" pitchFamily="34" charset="0"/>
            </a:endParaRPr>
          </a:p>
        </p:txBody>
      </p:sp>
    </p:spTree>
    <p:extLst>
      <p:ext uri="{BB962C8B-B14F-4D97-AF65-F5344CB8AC3E}">
        <p14:creationId xmlns:p14="http://schemas.microsoft.com/office/powerpoint/2010/main" val="3996006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a:extLst>
              <a:ext uri="{FF2B5EF4-FFF2-40B4-BE49-F238E27FC236}">
                <a16:creationId xmlns:a16="http://schemas.microsoft.com/office/drawing/2014/main" id="{49B43D9A-2CAC-4041-9E14-F38958C06F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a:extLst>
              <a:ext uri="{FF2B5EF4-FFF2-40B4-BE49-F238E27FC236}">
                <a16:creationId xmlns:a16="http://schemas.microsoft.com/office/drawing/2014/main" id="{57493F4C-1E9A-4978-896F-228F1C2CF6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33796" name="Espace réservé du numéro de diapositive 3">
            <a:extLst>
              <a:ext uri="{FF2B5EF4-FFF2-40B4-BE49-F238E27FC236}">
                <a16:creationId xmlns:a16="http://schemas.microsoft.com/office/drawing/2014/main" id="{1A046686-13A0-4769-8982-6041793FA8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FA74D73-BB9B-496B-ABA1-BC4AE6F863EE}" type="slidenum">
              <a:rPr lang="fr-FR" altLang="fr-FR" sz="1300" smtClean="0">
                <a:latin typeface="Arial" panose="020B0604020202020204" pitchFamily="34" charset="0"/>
              </a:rPr>
              <a:pPr>
                <a:spcBef>
                  <a:spcPct val="0"/>
                </a:spcBef>
              </a:pPr>
              <a:t>10</a:t>
            </a:fld>
            <a:endParaRPr lang="fr-FR" altLang="fr-FR" sz="1300">
              <a:latin typeface="Arial" panose="020B0604020202020204" pitchFamily="34" charset="0"/>
            </a:endParaRPr>
          </a:p>
        </p:txBody>
      </p:sp>
    </p:spTree>
    <p:extLst>
      <p:ext uri="{BB962C8B-B14F-4D97-AF65-F5344CB8AC3E}">
        <p14:creationId xmlns:p14="http://schemas.microsoft.com/office/powerpoint/2010/main" val="1698731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a:extLst>
              <a:ext uri="{FF2B5EF4-FFF2-40B4-BE49-F238E27FC236}">
                <a16:creationId xmlns:a16="http://schemas.microsoft.com/office/drawing/2014/main" id="{25897178-A04F-4F3A-85FC-115F4E04D5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a:extLst>
              <a:ext uri="{FF2B5EF4-FFF2-40B4-BE49-F238E27FC236}">
                <a16:creationId xmlns:a16="http://schemas.microsoft.com/office/drawing/2014/main" id="{930C3CC9-C374-4BF3-808C-7CE41F7CD0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35844" name="Espace réservé du numéro de diapositive 3">
            <a:extLst>
              <a:ext uri="{FF2B5EF4-FFF2-40B4-BE49-F238E27FC236}">
                <a16:creationId xmlns:a16="http://schemas.microsoft.com/office/drawing/2014/main" id="{1869C557-8236-47C5-A406-97E417561D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3EF6765-D98C-4A11-B692-87F0EBDF7F55}" type="slidenum">
              <a:rPr lang="fr-FR" altLang="fr-FR" sz="1300" smtClean="0">
                <a:latin typeface="Arial" panose="020B0604020202020204" pitchFamily="34" charset="0"/>
              </a:rPr>
              <a:pPr>
                <a:spcBef>
                  <a:spcPct val="0"/>
                </a:spcBef>
              </a:pPr>
              <a:t>11</a:t>
            </a:fld>
            <a:endParaRPr lang="fr-FR" altLang="fr-FR" sz="1300">
              <a:latin typeface="Arial" panose="020B0604020202020204" pitchFamily="34" charset="0"/>
            </a:endParaRPr>
          </a:p>
        </p:txBody>
      </p:sp>
    </p:spTree>
    <p:extLst>
      <p:ext uri="{BB962C8B-B14F-4D97-AF65-F5344CB8AC3E}">
        <p14:creationId xmlns:p14="http://schemas.microsoft.com/office/powerpoint/2010/main" val="1816295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age de titre">
    <p:spTree>
      <p:nvGrpSpPr>
        <p:cNvPr id="1" name=""/>
        <p:cNvGrpSpPr/>
        <p:nvPr/>
      </p:nvGrpSpPr>
      <p:grpSpPr>
        <a:xfrm>
          <a:off x="0" y="0"/>
          <a:ext cx="0" cy="0"/>
          <a:chOff x="0" y="0"/>
          <a:chExt cx="0" cy="0"/>
        </a:xfrm>
      </p:grpSpPr>
      <p:sp>
        <p:nvSpPr>
          <p:cNvPr id="7" name="Titre 1"/>
          <p:cNvSpPr>
            <a:spLocks noGrp="1"/>
          </p:cNvSpPr>
          <p:nvPr>
            <p:ph type="title"/>
          </p:nvPr>
        </p:nvSpPr>
        <p:spPr>
          <a:xfrm>
            <a:off x="4343400" y="1000108"/>
            <a:ext cx="4372004" cy="2809892"/>
          </a:xfrm>
          <a:prstGeom prst="rect">
            <a:avLst/>
          </a:prstGeom>
        </p:spPr>
        <p:txBody>
          <a:bodyPr/>
          <a:lstStyle>
            <a:lvl1pPr algn="r">
              <a:defRPr sz="2800" b="1" cap="small" baseline="0">
                <a:solidFill>
                  <a:srgbClr val="0C2468"/>
                </a:solidFill>
                <a:latin typeface="Arial" panose="020B0604020202020204" pitchFamily="34" charset="0"/>
                <a:cs typeface="Arial" panose="020B0604020202020204" pitchFamily="34" charset="0"/>
              </a:defRPr>
            </a:lvl1pPr>
          </a:lstStyle>
          <a:p>
            <a:r>
              <a:rPr lang="fr-FR"/>
              <a:t>Modifiez le style du titre</a:t>
            </a:r>
            <a:endParaRPr lang="fr-FR" dirty="0"/>
          </a:p>
        </p:txBody>
      </p:sp>
      <p:sp>
        <p:nvSpPr>
          <p:cNvPr id="4" name="Espace réservé du texte 3"/>
          <p:cNvSpPr>
            <a:spLocks noGrp="1"/>
          </p:cNvSpPr>
          <p:nvPr>
            <p:ph type="body" sz="quarter" idx="10"/>
          </p:nvPr>
        </p:nvSpPr>
        <p:spPr>
          <a:xfrm>
            <a:off x="4343400" y="3962401"/>
            <a:ext cx="4371975" cy="1219199"/>
          </a:xfrm>
          <a:prstGeom prst="rect">
            <a:avLst/>
          </a:prstGeom>
        </p:spPr>
        <p:txBody>
          <a:bodyPr/>
          <a:lstStyle>
            <a:lvl1pPr algn="r">
              <a:buNone/>
              <a:defRPr sz="2800" b="0" cap="none" baseline="0">
                <a:solidFill>
                  <a:srgbClr val="33BAE6"/>
                </a:solidFill>
                <a:latin typeface="Arial" panose="020B0604020202020204" pitchFamily="34" charset="0"/>
                <a:cs typeface="Arial" pitchFamily="34" charset="0"/>
              </a:defRPr>
            </a:lvl1pPr>
            <a:lvl2pPr algn="r">
              <a:buNone/>
              <a:defRPr b="0" cap="small" baseline="0">
                <a:solidFill>
                  <a:schemeClr val="bg1">
                    <a:lumMod val="50000"/>
                  </a:schemeClr>
                </a:solidFill>
                <a:latin typeface="Arial" pitchFamily="34" charset="0"/>
                <a:cs typeface="Arial" pitchFamily="34" charset="0"/>
              </a:defRPr>
            </a:lvl2pPr>
            <a:lvl3pPr algn="r">
              <a:buNone/>
              <a:defRPr b="0" cap="small" baseline="0">
                <a:solidFill>
                  <a:schemeClr val="bg1">
                    <a:lumMod val="50000"/>
                  </a:schemeClr>
                </a:solidFill>
                <a:latin typeface="Arial" pitchFamily="34" charset="0"/>
                <a:cs typeface="Arial" pitchFamily="34" charset="0"/>
              </a:defRPr>
            </a:lvl3pPr>
            <a:lvl4pPr algn="r">
              <a:buNone/>
              <a:defRPr b="0" cap="small" baseline="0">
                <a:solidFill>
                  <a:schemeClr val="bg1">
                    <a:lumMod val="50000"/>
                  </a:schemeClr>
                </a:solidFill>
                <a:latin typeface="Arial" pitchFamily="34" charset="0"/>
                <a:cs typeface="Arial" pitchFamily="34" charset="0"/>
              </a:defRPr>
            </a:lvl4pPr>
            <a:lvl5pPr algn="r">
              <a:buNone/>
              <a:defRPr b="0" cap="small" baseline="0">
                <a:solidFill>
                  <a:schemeClr val="bg1">
                    <a:lumMod val="50000"/>
                  </a:schemeClr>
                </a:solidFill>
                <a:latin typeface="Arial" pitchFamily="34" charset="0"/>
                <a:cs typeface="Arial" pitchFamily="34" charset="0"/>
              </a:defRPr>
            </a:lvl5pPr>
          </a:lstStyle>
          <a:p>
            <a:pPr lvl="0"/>
            <a:r>
              <a:rPr lang="fr-FR"/>
              <a:t>Modifier les styles du texte du masque</a:t>
            </a:r>
          </a:p>
        </p:txBody>
      </p:sp>
    </p:spTree>
    <p:extLst>
      <p:ext uri="{BB962C8B-B14F-4D97-AF65-F5344CB8AC3E}">
        <p14:creationId xmlns:p14="http://schemas.microsoft.com/office/powerpoint/2010/main" val="46540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374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contenu">
    <p:spTree>
      <p:nvGrpSpPr>
        <p:cNvPr id="1" name=""/>
        <p:cNvGrpSpPr/>
        <p:nvPr/>
      </p:nvGrpSpPr>
      <p:grpSpPr>
        <a:xfrm>
          <a:off x="0" y="0"/>
          <a:ext cx="0" cy="0"/>
          <a:chOff x="0" y="0"/>
          <a:chExt cx="0" cy="0"/>
        </a:xfrm>
      </p:grpSpPr>
      <p:sp>
        <p:nvSpPr>
          <p:cNvPr id="7" name="Titre 10"/>
          <p:cNvSpPr>
            <a:spLocks noGrp="1"/>
          </p:cNvSpPr>
          <p:nvPr>
            <p:ph type="title"/>
          </p:nvPr>
        </p:nvSpPr>
        <p:spPr>
          <a:xfrm>
            <a:off x="285721" y="142853"/>
            <a:ext cx="8643998" cy="589858"/>
          </a:xfrm>
          <a:prstGeom prst="rect">
            <a:avLst/>
          </a:prstGeom>
        </p:spPr>
        <p:txBody>
          <a:bodyPr/>
          <a:lstStyle>
            <a:lvl1pPr>
              <a:lnSpc>
                <a:spcPts val="4200"/>
              </a:lnSpc>
              <a:defRPr sz="2800" b="1" cap="small" spc="0" baseline="0">
                <a:solidFill>
                  <a:srgbClr val="780010"/>
                </a:solidFill>
                <a:latin typeface="Arial" panose="020B0604020202020204" pitchFamily="34" charset="0"/>
                <a:cs typeface="Arial" pitchFamily="34" charset="0"/>
              </a:defRPr>
            </a:lvl1pPr>
          </a:lstStyle>
          <a:p>
            <a:r>
              <a:rPr lang="fr-FR" dirty="0"/>
              <a:t>Cliquez pour modifier le style du titre</a:t>
            </a:r>
          </a:p>
        </p:txBody>
      </p:sp>
      <p:sp>
        <p:nvSpPr>
          <p:cNvPr id="8" name="Espace réservé du contenu 12"/>
          <p:cNvSpPr>
            <a:spLocks noGrp="1"/>
          </p:cNvSpPr>
          <p:nvPr>
            <p:ph sz="quarter" idx="10"/>
          </p:nvPr>
        </p:nvSpPr>
        <p:spPr>
          <a:xfrm>
            <a:off x="320645" y="838200"/>
            <a:ext cx="8609073" cy="5091130"/>
          </a:xfrm>
          <a:prstGeom prst="rect">
            <a:avLst/>
          </a:prstGeom>
        </p:spPr>
        <p:txBody>
          <a:bodyPr/>
          <a:lstStyle>
            <a:lvl1pPr marL="342900" indent="-342900">
              <a:buFontTx/>
              <a:buBlip>
                <a:blip r:embed="rId2"/>
              </a:buBlip>
              <a:defRPr sz="2000" b="1">
                <a:solidFill>
                  <a:srgbClr val="0C2468"/>
                </a:solidFill>
                <a:latin typeface="Arial" panose="020B0604020202020204" pitchFamily="34" charset="0"/>
                <a:cs typeface="Arial" pitchFamily="34" charset="0"/>
              </a:defRPr>
            </a:lvl1pPr>
            <a:lvl2pPr marL="742950" indent="-285750">
              <a:buFontTx/>
              <a:buBlip>
                <a:blip r:embed="rId2"/>
              </a:buBlip>
              <a:defRPr sz="1800">
                <a:solidFill>
                  <a:srgbClr val="0C2468"/>
                </a:solidFill>
                <a:latin typeface="Arial" panose="020B0604020202020204" pitchFamily="34" charset="0"/>
              </a:defRPr>
            </a:lvl2pPr>
            <a:lvl3pPr marL="1143000" indent="-228600">
              <a:buFontTx/>
              <a:buBlip>
                <a:blip r:embed="rId2"/>
              </a:buBlip>
              <a:defRPr sz="1600">
                <a:solidFill>
                  <a:srgbClr val="0C2468"/>
                </a:solidFill>
                <a:latin typeface="Arial" panose="020B0604020202020204" pitchFamily="34" charset="0"/>
              </a:defRPr>
            </a:lvl3pPr>
            <a:lvl4pPr>
              <a:buFont typeface="Arial"/>
              <a:buChar char="•"/>
              <a:defRPr sz="1600">
                <a:solidFill>
                  <a:srgbClr val="7F7F7F"/>
                </a:solidFill>
              </a:defRPr>
            </a:lvl4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299288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063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34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1143000"/>
          </a:xfrm>
          <a:prstGeom prst="rect">
            <a:avLst/>
          </a:prstGeom>
        </p:spPr>
        <p:txBody>
          <a:bodyPr/>
          <a:lstStyle/>
          <a:p>
            <a:r>
              <a:rPr lang="fr-FR"/>
              <a:t>Cliquez pour modifier le style du titre</a:t>
            </a:r>
            <a:endParaRPr lang="en-US"/>
          </a:p>
        </p:txBody>
      </p:sp>
      <p:sp>
        <p:nvSpPr>
          <p:cNvPr id="8" name="Espace réservé du contenu 7"/>
          <p:cNvSpPr>
            <a:spLocks noGrp="1"/>
          </p:cNvSpPr>
          <p:nvPr>
            <p:ph sz="quarter" idx="1"/>
          </p:nvPr>
        </p:nvSpPr>
        <p:spPr>
          <a:xfrm>
            <a:off x="914400" y="1447800"/>
            <a:ext cx="7772400" cy="4572000"/>
          </a:xfrm>
          <a:prstGeom prst="rect">
            <a:avLst/>
          </a:prstGeom>
        </p:spPr>
        <p:txBody>
          <a:bodyPr vert="horz"/>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AAB6EE11-6441-4C45-AB03-FBBCD2738B53}"/>
              </a:ext>
            </a:extLst>
          </p:cNvPr>
          <p:cNvSpPr>
            <a:spLocks noGrp="1"/>
          </p:cNvSpPr>
          <p:nvPr>
            <p:ph type="dt" sz="half" idx="10"/>
          </p:nvPr>
        </p:nvSpPr>
        <p:spPr>
          <a:xfrm>
            <a:off x="6172200" y="6191250"/>
            <a:ext cx="2476500" cy="476250"/>
          </a:xfrm>
          <a:prstGeom prst="rect">
            <a:avLst/>
          </a:prstGeom>
        </p:spPr>
        <p:txBody>
          <a:bodyPr/>
          <a:lstStyle>
            <a:lvl1pPr eaLnBrk="1" hangingPunct="1">
              <a:defRPr/>
            </a:lvl1pPr>
          </a:lstStyle>
          <a:p>
            <a:pPr>
              <a:defRPr/>
            </a:pPr>
            <a:fld id="{09AABBB7-A4ED-43D9-847D-45C9D8B946B9}" type="datetimeFigureOut">
              <a:rPr lang="fr-FR"/>
              <a:pPr>
                <a:defRPr/>
              </a:pPr>
              <a:t>30/01/2018</a:t>
            </a:fld>
            <a:endParaRPr lang="fr-FR"/>
          </a:p>
        </p:txBody>
      </p:sp>
      <p:sp>
        <p:nvSpPr>
          <p:cNvPr id="5" name="Espace réservé du pied de page 4">
            <a:extLst>
              <a:ext uri="{FF2B5EF4-FFF2-40B4-BE49-F238E27FC236}">
                <a16:creationId xmlns:a16="http://schemas.microsoft.com/office/drawing/2014/main" id="{906D43C1-2458-414B-BE37-A0869BD5ECF1}"/>
              </a:ext>
            </a:extLst>
          </p:cNvPr>
          <p:cNvSpPr>
            <a:spLocks noGrp="1"/>
          </p:cNvSpPr>
          <p:nvPr>
            <p:ph type="ftr" sz="quarter" idx="11"/>
          </p:nvPr>
        </p:nvSpPr>
        <p:spPr>
          <a:xfrm>
            <a:off x="914400" y="6172200"/>
            <a:ext cx="3962400" cy="457200"/>
          </a:xfrm>
          <a:prstGeom prst="rect">
            <a:avLst/>
          </a:prstGeom>
        </p:spPr>
        <p:txBody>
          <a:bodyPr/>
          <a:lstStyle>
            <a:lvl1pPr eaLnBrk="1" hangingPunct="1">
              <a:defRPr/>
            </a:lvl1pPr>
          </a:lstStyle>
          <a:p>
            <a:pPr>
              <a:defRPr/>
            </a:pPr>
            <a:endParaRPr lang="fr-FR"/>
          </a:p>
        </p:txBody>
      </p:sp>
      <p:sp>
        <p:nvSpPr>
          <p:cNvPr id="6" name="Espace réservé du numéro de diapositive 5">
            <a:extLst>
              <a:ext uri="{FF2B5EF4-FFF2-40B4-BE49-F238E27FC236}">
                <a16:creationId xmlns:a16="http://schemas.microsoft.com/office/drawing/2014/main" id="{D61F69F8-0F7D-4C8B-BEC1-FB36FBC0034A}"/>
              </a:ext>
            </a:extLst>
          </p:cNvPr>
          <p:cNvSpPr>
            <a:spLocks noGrp="1"/>
          </p:cNvSpPr>
          <p:nvPr>
            <p:ph type="sldNum" sz="quarter" idx="12"/>
          </p:nvPr>
        </p:nvSpPr>
        <p:spPr>
          <a:xfrm>
            <a:off x="146050" y="6210300"/>
            <a:ext cx="457200" cy="457200"/>
          </a:xfrm>
          <a:prstGeom prst="ellipse">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CF0CCD8-BA4B-4A11-ABED-CDC412AA1480}" type="slidenum">
              <a:rPr lang="fr-FR" altLang="fr-FR"/>
              <a:pPr>
                <a:defRPr/>
              </a:pPr>
              <a:t>‹N°›</a:t>
            </a:fld>
            <a:endParaRPr lang="fr-FR" altLang="fr-FR"/>
          </a:p>
        </p:txBody>
      </p:sp>
    </p:spTree>
    <p:extLst>
      <p:ext uri="{BB962C8B-B14F-4D97-AF65-F5344CB8AC3E}">
        <p14:creationId xmlns:p14="http://schemas.microsoft.com/office/powerpoint/2010/main" val="215685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Page de titre">
    <p:spTree>
      <p:nvGrpSpPr>
        <p:cNvPr id="1" name=""/>
        <p:cNvGrpSpPr/>
        <p:nvPr/>
      </p:nvGrpSpPr>
      <p:grpSpPr>
        <a:xfrm>
          <a:off x="0" y="0"/>
          <a:ext cx="0" cy="0"/>
          <a:chOff x="0" y="0"/>
          <a:chExt cx="0" cy="0"/>
        </a:xfrm>
      </p:grpSpPr>
      <p:sp>
        <p:nvSpPr>
          <p:cNvPr id="7" name="Titre 1"/>
          <p:cNvSpPr>
            <a:spLocks noGrp="1"/>
          </p:cNvSpPr>
          <p:nvPr>
            <p:ph type="title"/>
          </p:nvPr>
        </p:nvSpPr>
        <p:spPr>
          <a:xfrm>
            <a:off x="4343400" y="1000108"/>
            <a:ext cx="4372004" cy="2809892"/>
          </a:xfrm>
          <a:prstGeom prst="rect">
            <a:avLst/>
          </a:prstGeom>
        </p:spPr>
        <p:txBody>
          <a:bodyPr/>
          <a:lstStyle>
            <a:lvl1pPr algn="r">
              <a:defRPr sz="2800" b="1" cap="small" baseline="0">
                <a:solidFill>
                  <a:srgbClr val="0C2468"/>
                </a:solidFill>
                <a:latin typeface="Arial" panose="020B0604020202020204" pitchFamily="34" charset="0"/>
                <a:cs typeface="Arial" panose="020B0604020202020204" pitchFamily="34" charset="0"/>
              </a:defRPr>
            </a:lvl1pPr>
          </a:lstStyle>
          <a:p>
            <a:r>
              <a:rPr lang="fr-FR"/>
              <a:t>Modifiez le style du titre</a:t>
            </a:r>
            <a:endParaRPr lang="fr-FR" dirty="0"/>
          </a:p>
        </p:txBody>
      </p:sp>
      <p:sp>
        <p:nvSpPr>
          <p:cNvPr id="4" name="Espace réservé du texte 3"/>
          <p:cNvSpPr>
            <a:spLocks noGrp="1"/>
          </p:cNvSpPr>
          <p:nvPr>
            <p:ph type="body" sz="quarter" idx="10"/>
          </p:nvPr>
        </p:nvSpPr>
        <p:spPr>
          <a:xfrm>
            <a:off x="4343400" y="3962401"/>
            <a:ext cx="4371975" cy="1219199"/>
          </a:xfrm>
          <a:prstGeom prst="rect">
            <a:avLst/>
          </a:prstGeom>
        </p:spPr>
        <p:txBody>
          <a:bodyPr/>
          <a:lstStyle>
            <a:lvl1pPr algn="r">
              <a:buNone/>
              <a:defRPr sz="2800" b="0" cap="none" baseline="0">
                <a:solidFill>
                  <a:srgbClr val="33BAE6"/>
                </a:solidFill>
                <a:latin typeface="Arial" panose="020B0604020202020204" pitchFamily="34" charset="0"/>
                <a:cs typeface="Arial" pitchFamily="34" charset="0"/>
              </a:defRPr>
            </a:lvl1pPr>
            <a:lvl2pPr algn="r">
              <a:buNone/>
              <a:defRPr b="0" cap="small" baseline="0">
                <a:solidFill>
                  <a:schemeClr val="bg1">
                    <a:lumMod val="50000"/>
                  </a:schemeClr>
                </a:solidFill>
                <a:latin typeface="Arial" pitchFamily="34" charset="0"/>
                <a:cs typeface="Arial" pitchFamily="34" charset="0"/>
              </a:defRPr>
            </a:lvl2pPr>
            <a:lvl3pPr algn="r">
              <a:buNone/>
              <a:defRPr b="0" cap="small" baseline="0">
                <a:solidFill>
                  <a:schemeClr val="bg1">
                    <a:lumMod val="50000"/>
                  </a:schemeClr>
                </a:solidFill>
                <a:latin typeface="Arial" pitchFamily="34" charset="0"/>
                <a:cs typeface="Arial" pitchFamily="34" charset="0"/>
              </a:defRPr>
            </a:lvl3pPr>
            <a:lvl4pPr algn="r">
              <a:buNone/>
              <a:defRPr b="0" cap="small" baseline="0">
                <a:solidFill>
                  <a:schemeClr val="bg1">
                    <a:lumMod val="50000"/>
                  </a:schemeClr>
                </a:solidFill>
                <a:latin typeface="Arial" pitchFamily="34" charset="0"/>
                <a:cs typeface="Arial" pitchFamily="34" charset="0"/>
              </a:defRPr>
            </a:lvl4pPr>
            <a:lvl5pPr algn="r">
              <a:buNone/>
              <a:defRPr b="0" cap="small" baseline="0">
                <a:solidFill>
                  <a:schemeClr val="bg1">
                    <a:lumMod val="50000"/>
                  </a:schemeClr>
                </a:solidFill>
                <a:latin typeface="Arial" pitchFamily="34" charset="0"/>
                <a:cs typeface="Arial" pitchFamily="34" charset="0"/>
              </a:defRPr>
            </a:lvl5pPr>
          </a:lstStyle>
          <a:p>
            <a:pPr lvl="0"/>
            <a:r>
              <a:rPr lang="fr-FR"/>
              <a:t>Modifier les styles du texte du masque</a:t>
            </a:r>
          </a:p>
        </p:txBody>
      </p:sp>
    </p:spTree>
    <p:extLst>
      <p:ext uri="{BB962C8B-B14F-4D97-AF65-F5344CB8AC3E}">
        <p14:creationId xmlns:p14="http://schemas.microsoft.com/office/powerpoint/2010/main" val="2395268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heme" Target="../theme/them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29" name="ZoneTexte 7"/>
          <p:cNvSpPr txBox="1">
            <a:spLocks noChangeArrowheads="1"/>
          </p:cNvSpPr>
          <p:nvPr/>
        </p:nvSpPr>
        <p:spPr bwMode="auto">
          <a:xfrm>
            <a:off x="1948962" y="242645"/>
            <a:ext cx="1830950" cy="954107"/>
          </a:xfrm>
          <a:prstGeom prst="rect">
            <a:avLst/>
          </a:prstGeom>
          <a:solidFill>
            <a:srgbClr val="FFFFFF">
              <a:alpha val="67058"/>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tabLst>
                <a:tab pos="269875" algn="l"/>
                <a:tab pos="447675" algn="l"/>
              </a:tabLst>
              <a:defRPr>
                <a:solidFill>
                  <a:schemeClr val="tx1"/>
                </a:solidFill>
                <a:latin typeface="Arial" charset="0"/>
                <a:ea typeface="MS PGothic" pitchFamily="34" charset="-128"/>
              </a:defRPr>
            </a:lvl1pPr>
            <a:lvl2pPr marL="742950" indent="-285750" eaLnBrk="0" hangingPunct="0">
              <a:tabLst>
                <a:tab pos="269875" algn="l"/>
                <a:tab pos="447675" algn="l"/>
              </a:tabLst>
              <a:defRPr>
                <a:solidFill>
                  <a:schemeClr val="tx1"/>
                </a:solidFill>
                <a:latin typeface="Arial" charset="0"/>
                <a:ea typeface="MS PGothic" pitchFamily="34" charset="-128"/>
              </a:defRPr>
            </a:lvl2pPr>
            <a:lvl3pPr marL="1143000" indent="-228600" eaLnBrk="0" hangingPunct="0">
              <a:tabLst>
                <a:tab pos="269875" algn="l"/>
                <a:tab pos="447675" algn="l"/>
              </a:tabLst>
              <a:defRPr>
                <a:solidFill>
                  <a:schemeClr val="tx1"/>
                </a:solidFill>
                <a:latin typeface="Arial" charset="0"/>
                <a:ea typeface="MS PGothic" pitchFamily="34" charset="-128"/>
              </a:defRPr>
            </a:lvl3pPr>
            <a:lvl4pPr marL="1600200" indent="-228600" eaLnBrk="0" hangingPunct="0">
              <a:tabLst>
                <a:tab pos="269875" algn="l"/>
                <a:tab pos="447675" algn="l"/>
              </a:tabLst>
              <a:defRPr>
                <a:solidFill>
                  <a:schemeClr val="tx1"/>
                </a:solidFill>
                <a:latin typeface="Arial" charset="0"/>
                <a:ea typeface="MS PGothic" pitchFamily="34" charset="-128"/>
              </a:defRPr>
            </a:lvl4pPr>
            <a:lvl5pPr marL="2057400" indent="-228600" eaLnBrk="0" hangingPunct="0">
              <a:tabLst>
                <a:tab pos="269875" algn="l"/>
                <a:tab pos="447675" algn="l"/>
              </a:tabLst>
              <a:defRPr>
                <a:solidFill>
                  <a:schemeClr val="tx1"/>
                </a:solidFill>
                <a:latin typeface="Arial" charset="0"/>
                <a:ea typeface="MS PGothic" pitchFamily="34" charset="-128"/>
              </a:defRPr>
            </a:lvl5pPr>
            <a:lvl6pPr marL="2514600" indent="-228600" eaLnBrk="0" fontAlgn="base" hangingPunct="0">
              <a:spcBef>
                <a:spcPct val="0"/>
              </a:spcBef>
              <a:spcAft>
                <a:spcPct val="0"/>
              </a:spcAft>
              <a:tabLst>
                <a:tab pos="269875" algn="l"/>
                <a:tab pos="447675" algn="l"/>
              </a:tabLst>
              <a:defRPr>
                <a:solidFill>
                  <a:schemeClr val="tx1"/>
                </a:solidFill>
                <a:latin typeface="Arial" charset="0"/>
                <a:ea typeface="MS PGothic" pitchFamily="34" charset="-128"/>
              </a:defRPr>
            </a:lvl6pPr>
            <a:lvl7pPr marL="2971800" indent="-228600" eaLnBrk="0" fontAlgn="base" hangingPunct="0">
              <a:spcBef>
                <a:spcPct val="0"/>
              </a:spcBef>
              <a:spcAft>
                <a:spcPct val="0"/>
              </a:spcAft>
              <a:tabLst>
                <a:tab pos="269875" algn="l"/>
                <a:tab pos="447675" algn="l"/>
              </a:tabLst>
              <a:defRPr>
                <a:solidFill>
                  <a:schemeClr val="tx1"/>
                </a:solidFill>
                <a:latin typeface="Arial" charset="0"/>
                <a:ea typeface="MS PGothic" pitchFamily="34" charset="-128"/>
              </a:defRPr>
            </a:lvl7pPr>
            <a:lvl8pPr marL="3429000" indent="-228600" eaLnBrk="0" fontAlgn="base" hangingPunct="0">
              <a:spcBef>
                <a:spcPct val="0"/>
              </a:spcBef>
              <a:spcAft>
                <a:spcPct val="0"/>
              </a:spcAft>
              <a:tabLst>
                <a:tab pos="269875" algn="l"/>
                <a:tab pos="447675" algn="l"/>
              </a:tabLst>
              <a:defRPr>
                <a:solidFill>
                  <a:schemeClr val="tx1"/>
                </a:solidFill>
                <a:latin typeface="Arial" charset="0"/>
                <a:ea typeface="MS PGothic" pitchFamily="34" charset="-128"/>
              </a:defRPr>
            </a:lvl8pPr>
            <a:lvl9pPr marL="3886200" indent="-228600" eaLnBrk="0" fontAlgn="base" hangingPunct="0">
              <a:spcBef>
                <a:spcPct val="0"/>
              </a:spcBef>
              <a:spcAft>
                <a:spcPct val="0"/>
              </a:spcAft>
              <a:tabLst>
                <a:tab pos="269875" algn="l"/>
                <a:tab pos="447675" algn="l"/>
              </a:tabLst>
              <a:defRPr>
                <a:solidFill>
                  <a:schemeClr val="tx1"/>
                </a:solidFill>
                <a:latin typeface="Arial" charset="0"/>
                <a:ea typeface="MS PGothic" pitchFamily="34" charset="-128"/>
              </a:defRPr>
            </a:lvl9pPr>
          </a:lstStyle>
          <a:p>
            <a:pPr eaLnBrk="1" hangingPunct="1">
              <a:spcBef>
                <a:spcPts val="0"/>
              </a:spcBef>
              <a:defRPr/>
            </a:pPr>
            <a:r>
              <a:rPr lang="fr-FR" sz="1400" dirty="0">
                <a:solidFill>
                  <a:srgbClr val="33BAE6"/>
                </a:solidFill>
                <a:latin typeface="ITC Avant Garde Gothic" panose="020B0602020202020204" pitchFamily="34" charset="0"/>
              </a:rPr>
              <a:t>     </a:t>
            </a:r>
            <a:r>
              <a:rPr lang="fr-FR" sz="1400" baseline="0" dirty="0">
                <a:solidFill>
                  <a:srgbClr val="33BAE6"/>
                </a:solidFill>
                <a:latin typeface="ITC Avant Garde Gothic" panose="020B0602020202020204" pitchFamily="34" charset="0"/>
              </a:rPr>
              <a:t> </a:t>
            </a:r>
            <a:r>
              <a:rPr lang="fr-FR" sz="1400" dirty="0">
                <a:solidFill>
                  <a:srgbClr val="33BAE6"/>
                </a:solidFill>
                <a:latin typeface="ITCAvantGardeGothic-ExtraLight" panose="020B0300000000000000" pitchFamily="34" charset="0"/>
              </a:rPr>
              <a:t>CENTRE DE</a:t>
            </a:r>
          </a:p>
          <a:p>
            <a:pPr eaLnBrk="1" hangingPunct="1">
              <a:spcBef>
                <a:spcPts val="0"/>
              </a:spcBef>
              <a:defRPr/>
            </a:pPr>
            <a:r>
              <a:rPr lang="fr-FR" sz="1400" dirty="0">
                <a:solidFill>
                  <a:srgbClr val="33BAE6"/>
                </a:solidFill>
                <a:latin typeface="ITCAvantGardeGothic-ExtraLight" panose="020B0300000000000000" pitchFamily="34" charset="0"/>
              </a:rPr>
              <a:t>    RECHERCHE</a:t>
            </a:r>
            <a:r>
              <a:rPr lang="fr-FR" sz="1400" baseline="0" dirty="0">
                <a:solidFill>
                  <a:srgbClr val="33BAE6"/>
                </a:solidFill>
                <a:latin typeface="ITCAvantGardeGothic-ExtraLight" panose="020B0300000000000000" pitchFamily="34" charset="0"/>
              </a:rPr>
              <a:t> EN</a:t>
            </a:r>
          </a:p>
          <a:p>
            <a:pPr eaLnBrk="1" hangingPunct="1">
              <a:spcBef>
                <a:spcPts val="0"/>
              </a:spcBef>
              <a:defRPr/>
            </a:pPr>
            <a:r>
              <a:rPr lang="fr-FR" sz="1400" baseline="0" dirty="0">
                <a:solidFill>
                  <a:srgbClr val="33BAE6"/>
                </a:solidFill>
                <a:latin typeface="ITCAvantGardeGothic-ExtraLight" panose="020B0300000000000000" pitchFamily="34" charset="0"/>
              </a:rPr>
              <a:t>  </a:t>
            </a:r>
            <a:r>
              <a:rPr lang="fr-FR" sz="1400" dirty="0">
                <a:solidFill>
                  <a:srgbClr val="33BAE6"/>
                </a:solidFill>
                <a:latin typeface="ITCAvantGardeGothic-ExtraLight" panose="020B0300000000000000" pitchFamily="34" charset="0"/>
              </a:rPr>
              <a:t>AUTOMATIQUE DE</a:t>
            </a:r>
            <a:endParaRPr lang="fr-FR" sz="1400" baseline="0" dirty="0">
              <a:solidFill>
                <a:srgbClr val="33BAE6"/>
              </a:solidFill>
              <a:latin typeface="ITCAvantGardeGothic-ExtraLight" panose="020B0300000000000000" pitchFamily="34" charset="0"/>
            </a:endParaRPr>
          </a:p>
          <a:p>
            <a:pPr eaLnBrk="1" hangingPunct="1">
              <a:spcBef>
                <a:spcPts val="0"/>
              </a:spcBef>
              <a:defRPr/>
            </a:pPr>
            <a:r>
              <a:rPr lang="fr-FR" sz="1400" dirty="0">
                <a:solidFill>
                  <a:srgbClr val="33BAE6"/>
                </a:solidFill>
                <a:latin typeface="ITCAvantGardeGothic-ExtraLight" panose="020B0300000000000000" pitchFamily="34" charset="0"/>
              </a:rPr>
              <a:t>NANCY</a:t>
            </a:r>
          </a:p>
        </p:txBody>
      </p:sp>
      <p:sp>
        <p:nvSpPr>
          <p:cNvPr id="1031" name="Oval 16"/>
          <p:cNvSpPr>
            <a:spLocks noChangeArrowheads="1"/>
          </p:cNvSpPr>
          <p:nvPr/>
        </p:nvSpPr>
        <p:spPr bwMode="auto">
          <a:xfrm>
            <a:off x="1339577" y="4869532"/>
            <a:ext cx="719138" cy="647700"/>
          </a:xfrm>
          <a:prstGeom prst="ellipse">
            <a:avLst/>
          </a:prstGeom>
          <a:gradFill rotWithShape="1">
            <a:gsLst>
              <a:gs pos="0">
                <a:srgbClr val="FFFFFF"/>
              </a:gs>
              <a:gs pos="100000">
                <a:srgbClr val="E1D2AB"/>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fr-FR"/>
          </a:p>
        </p:txBody>
      </p:sp>
      <p:sp>
        <p:nvSpPr>
          <p:cNvPr id="1032" name="Text Box 20"/>
          <p:cNvSpPr txBox="1">
            <a:spLocks noChangeArrowheads="1"/>
          </p:cNvSpPr>
          <p:nvPr/>
        </p:nvSpPr>
        <p:spPr bwMode="auto">
          <a:xfrm>
            <a:off x="1331640" y="5020344"/>
            <a:ext cx="72327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fr-FR" dirty="0">
                <a:solidFill>
                  <a:srgbClr val="780010"/>
                </a:solidFill>
              </a:rPr>
              <a:t>AM2I</a:t>
            </a:r>
          </a:p>
        </p:txBody>
      </p:sp>
      <p:sp>
        <p:nvSpPr>
          <p:cNvPr id="1033" name="Oval 15"/>
          <p:cNvSpPr>
            <a:spLocks noChangeArrowheads="1"/>
          </p:cNvSpPr>
          <p:nvPr/>
        </p:nvSpPr>
        <p:spPr bwMode="auto">
          <a:xfrm>
            <a:off x="411163" y="5445224"/>
            <a:ext cx="1079500" cy="1008062"/>
          </a:xfrm>
          <a:prstGeom prst="ellipse">
            <a:avLst/>
          </a:prstGeom>
          <a:gradFill rotWithShape="1">
            <a:gsLst>
              <a:gs pos="0">
                <a:srgbClr val="FFFFFF"/>
              </a:gs>
              <a:gs pos="100000">
                <a:srgbClr val="E1D2AB"/>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fr-FR"/>
          </a:p>
        </p:txBody>
      </p:sp>
      <p:sp>
        <p:nvSpPr>
          <p:cNvPr id="1035" name="Text Box 301"/>
          <p:cNvSpPr txBox="1">
            <a:spLocks noChangeArrowheads="1"/>
          </p:cNvSpPr>
          <p:nvPr/>
        </p:nvSpPr>
        <p:spPr bwMode="auto">
          <a:xfrm>
            <a:off x="554038" y="5657676"/>
            <a:ext cx="7810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fr-FR">
                <a:solidFill>
                  <a:srgbClr val="780010"/>
                </a:solidFill>
              </a:rPr>
              <a:t>INS2I</a:t>
            </a:r>
          </a:p>
          <a:p>
            <a:pPr eaLnBrk="1" hangingPunct="1">
              <a:defRPr/>
            </a:pPr>
            <a:r>
              <a:rPr lang="fr-FR">
                <a:solidFill>
                  <a:srgbClr val="780010"/>
                </a:solidFill>
              </a:rPr>
              <a:t>INSIS</a:t>
            </a:r>
          </a:p>
        </p:txBody>
      </p:sp>
      <p:pic>
        <p:nvPicPr>
          <p:cNvPr id="1036" name="Imag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6019800"/>
            <a:ext cx="685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8" name="Image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5867400"/>
            <a:ext cx="2181225"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Image 1" descr="Logo cran.jpg"/>
          <p:cNvPicPr>
            <a:picLocks noChangeAspect="1"/>
          </p:cNvPicPr>
          <p:nvPr userDrawn="1"/>
        </p:nvPicPr>
        <p:blipFill>
          <a:blip r:embed="rId7"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30227" y="116632"/>
            <a:ext cx="2437175" cy="1150888"/>
          </a:xfrm>
          <a:prstGeom prst="rect">
            <a:avLst/>
          </a:prstGeom>
        </p:spPr>
      </p:pic>
      <p:pic>
        <p:nvPicPr>
          <p:cNvPr id="1059" name="Picture 35" descr="http://www.meurthe-et-moselle.pref.gouv.fr/var/ide_site/storage/images/actualites/naissance-de-l-institut-de-cancerologie-de-lorraine/24085-1-fre-FR/Naissance-de-l-Institut-de-Cancerologie-de-Lorraine_large.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439039" y="5970537"/>
            <a:ext cx="1237417" cy="7350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4367676" y="6208273"/>
            <a:ext cx="917239" cy="276999"/>
          </a:xfrm>
          <a:prstGeom prst="rect">
            <a:avLst/>
          </a:prstGeom>
        </p:spPr>
        <p:txBody>
          <a:bodyPr wrap="none">
            <a:spAutoFit/>
          </a:bodyPr>
          <a:lstStyle/>
          <a:p>
            <a:r>
              <a:rPr lang="fr-FR" sz="1200" b="1" dirty="0">
                <a:solidFill>
                  <a:srgbClr val="0C2468"/>
                </a:solidFill>
              </a:rPr>
              <a:t>UMR 7039</a:t>
            </a:r>
            <a:endParaRPr lang="en-GB" sz="1200" dirty="0"/>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Lst>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MS PGothic" pitchFamily="34" charset="-128"/>
        </a:defRPr>
      </a:lvl1pPr>
      <a:lvl2pPr algn="ctr" rtl="0" eaLnBrk="1" fontAlgn="base" hangingPunct="1">
        <a:spcBef>
          <a:spcPct val="0"/>
        </a:spcBef>
        <a:spcAft>
          <a:spcPct val="0"/>
        </a:spcAft>
        <a:defRPr sz="4400">
          <a:solidFill>
            <a:schemeClr val="tx1"/>
          </a:solidFill>
          <a:latin typeface="Calibri" pitchFamily="-65" charset="0"/>
          <a:ea typeface="MS PGothic" pitchFamily="34" charset="-128"/>
          <a:cs typeface="MS PGothic" pitchFamily="34" charset="-128"/>
        </a:defRPr>
      </a:lvl2pPr>
      <a:lvl3pPr algn="ctr" rtl="0" eaLnBrk="1" fontAlgn="base" hangingPunct="1">
        <a:spcBef>
          <a:spcPct val="0"/>
        </a:spcBef>
        <a:spcAft>
          <a:spcPct val="0"/>
        </a:spcAft>
        <a:defRPr sz="4400">
          <a:solidFill>
            <a:schemeClr val="tx1"/>
          </a:solidFill>
          <a:latin typeface="Calibri" pitchFamily="-65" charset="0"/>
          <a:ea typeface="MS PGothic" pitchFamily="34" charset="-128"/>
          <a:cs typeface="MS PGothic" pitchFamily="34" charset="-128"/>
        </a:defRPr>
      </a:lvl3pPr>
      <a:lvl4pPr algn="ctr" rtl="0" eaLnBrk="1" fontAlgn="base" hangingPunct="1">
        <a:spcBef>
          <a:spcPct val="0"/>
        </a:spcBef>
        <a:spcAft>
          <a:spcPct val="0"/>
        </a:spcAft>
        <a:defRPr sz="4400">
          <a:solidFill>
            <a:schemeClr val="tx1"/>
          </a:solidFill>
          <a:latin typeface="Calibri" pitchFamily="-65" charset="0"/>
          <a:ea typeface="MS PGothic" pitchFamily="34" charset="-128"/>
          <a:cs typeface="MS PGothic" pitchFamily="34" charset="-128"/>
        </a:defRPr>
      </a:lvl4pPr>
      <a:lvl5pPr algn="ctr" rtl="0" eaLnBrk="1" fontAlgn="base" hangingPunct="1">
        <a:spcBef>
          <a:spcPct val="0"/>
        </a:spcBef>
        <a:spcAft>
          <a:spcPct val="0"/>
        </a:spcAft>
        <a:defRPr sz="4400">
          <a:solidFill>
            <a:schemeClr val="tx1"/>
          </a:solidFill>
          <a:latin typeface="Calibri" pitchFamily="-65" charset="0"/>
          <a:ea typeface="MS PGothic" pitchFamily="34" charset="-128"/>
          <a:cs typeface="MS PGothic" pitchFamily="34" charset="-128"/>
        </a:defRPr>
      </a:lvl5pPr>
      <a:lvl6pPr marL="457200" algn="ctr" rtl="0" eaLnBrk="1" fontAlgn="base" hangingPunct="1">
        <a:spcBef>
          <a:spcPct val="0"/>
        </a:spcBef>
        <a:spcAft>
          <a:spcPct val="0"/>
        </a:spcAft>
        <a:defRPr sz="4400">
          <a:solidFill>
            <a:schemeClr val="tx1"/>
          </a:solidFill>
          <a:latin typeface="Calibri" pitchFamily="-65" charset="0"/>
        </a:defRPr>
      </a:lvl6pPr>
      <a:lvl7pPr marL="914400" algn="ctr" rtl="0" eaLnBrk="1" fontAlgn="base" hangingPunct="1">
        <a:spcBef>
          <a:spcPct val="0"/>
        </a:spcBef>
        <a:spcAft>
          <a:spcPct val="0"/>
        </a:spcAft>
        <a:defRPr sz="4400">
          <a:solidFill>
            <a:schemeClr val="tx1"/>
          </a:solidFill>
          <a:latin typeface="Calibri" pitchFamily="-65" charset="0"/>
        </a:defRPr>
      </a:lvl7pPr>
      <a:lvl8pPr marL="1371600" algn="ctr" rtl="0" eaLnBrk="1" fontAlgn="base" hangingPunct="1">
        <a:spcBef>
          <a:spcPct val="0"/>
        </a:spcBef>
        <a:spcAft>
          <a:spcPct val="0"/>
        </a:spcAft>
        <a:defRPr sz="4400">
          <a:solidFill>
            <a:schemeClr val="tx1"/>
          </a:solidFill>
          <a:latin typeface="Calibri" pitchFamily="-65" charset="0"/>
        </a:defRPr>
      </a:lvl8pPr>
      <a:lvl9pPr marL="1828800" algn="ctr" rtl="0" eaLnBrk="1" fontAlgn="base" hangingPunct="1">
        <a:spcBef>
          <a:spcPct val="0"/>
        </a:spcBef>
        <a:spcAft>
          <a:spcPct val="0"/>
        </a:spcAft>
        <a:defRPr sz="4400">
          <a:solidFill>
            <a:schemeClr val="tx1"/>
          </a:solidFill>
          <a:latin typeface="Calibri" pitchFamily="-65"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S PGothic" pitchFamily="34" charset="-128"/>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S PGothic" pitchFamily="34" charset="-128"/>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S PGothic" pitchFamily="34" charset="-128"/>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S PGothic"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5" name="ZoneTexte 14"/>
          <p:cNvSpPr txBox="1"/>
          <p:nvPr/>
        </p:nvSpPr>
        <p:spPr>
          <a:xfrm>
            <a:off x="4038600" y="6477000"/>
            <a:ext cx="1143000" cy="246063"/>
          </a:xfrm>
          <a:prstGeom prst="rect">
            <a:avLst/>
          </a:prstGeom>
          <a:noFill/>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fld id="{53701627-6607-47D8-9D7A-CFBE29A1C4CB}" type="slidenum">
              <a:rPr lang="fr-FR" sz="1000" b="1" smtClean="0">
                <a:solidFill>
                  <a:srgbClr val="7F7F7F"/>
                </a:solidFill>
                <a:cs typeface="Arial" charset="0"/>
              </a:rPr>
              <a:pPr algn="ctr" eaLnBrk="1" hangingPunct="1">
                <a:defRPr/>
              </a:pPr>
              <a:t>‹N°›</a:t>
            </a:fld>
            <a:endParaRPr lang="fr-FR" sz="1000" b="1" dirty="0">
              <a:solidFill>
                <a:srgbClr val="7F7F7F"/>
              </a:solidFill>
              <a:cs typeface="Arial" charset="0"/>
            </a:endParaRPr>
          </a:p>
        </p:txBody>
      </p:sp>
      <p:sp>
        <p:nvSpPr>
          <p:cNvPr id="21" name="ZoneTexte 20"/>
          <p:cNvSpPr txBox="1"/>
          <p:nvPr/>
        </p:nvSpPr>
        <p:spPr>
          <a:xfrm>
            <a:off x="1447800" y="6477000"/>
            <a:ext cx="2362200" cy="246063"/>
          </a:xfrm>
          <a:prstGeom prst="rect">
            <a:avLst/>
          </a:prstGeom>
          <a:noFill/>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defRPr/>
            </a:pPr>
            <a:r>
              <a:rPr lang="fr-FR" sz="1000" b="1" dirty="0">
                <a:solidFill>
                  <a:srgbClr val="7F7F7F"/>
                </a:solidFill>
                <a:cs typeface="Arial" charset="0"/>
              </a:rPr>
              <a:t>Conférence</a:t>
            </a:r>
            <a:r>
              <a:rPr lang="fr-FR" sz="1000" b="1" baseline="0" dirty="0">
                <a:solidFill>
                  <a:srgbClr val="7F7F7F"/>
                </a:solidFill>
                <a:cs typeface="Arial" charset="0"/>
              </a:rPr>
              <a:t> </a:t>
            </a:r>
            <a:r>
              <a:rPr lang="fr-FR" sz="1000" b="1" dirty="0">
                <a:solidFill>
                  <a:srgbClr val="7F7F7F"/>
                </a:solidFill>
                <a:cs typeface="Arial" charset="0"/>
              </a:rPr>
              <a:t>– Date</a:t>
            </a:r>
          </a:p>
        </p:txBody>
      </p:sp>
      <p:sp>
        <p:nvSpPr>
          <p:cNvPr id="5125" name="Line 13"/>
          <p:cNvSpPr>
            <a:spLocks noChangeShapeType="1"/>
          </p:cNvSpPr>
          <p:nvPr userDrawn="1"/>
        </p:nvSpPr>
        <p:spPr bwMode="auto">
          <a:xfrm rot="-5400000">
            <a:off x="4953000" y="2438400"/>
            <a:ext cx="0" cy="7772400"/>
          </a:xfrm>
          <a:prstGeom prst="line">
            <a:avLst/>
          </a:prstGeom>
          <a:noFill/>
          <a:ln w="38100">
            <a:solidFill>
              <a:srgbClr val="0C2468"/>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5126" name="Line 13"/>
          <p:cNvSpPr>
            <a:spLocks noChangeShapeType="1"/>
          </p:cNvSpPr>
          <p:nvPr userDrawn="1"/>
        </p:nvSpPr>
        <p:spPr bwMode="auto">
          <a:xfrm rot="16200000" flipH="1">
            <a:off x="4991100" y="2628900"/>
            <a:ext cx="0" cy="7543800"/>
          </a:xfrm>
          <a:prstGeom prst="line">
            <a:avLst/>
          </a:prstGeom>
          <a:noFill/>
          <a:ln w="19050">
            <a:solidFill>
              <a:srgbClr val="33BAE6"/>
            </a:solidFill>
            <a:round/>
            <a:headEnd/>
            <a:tailEnd/>
          </a:ln>
          <a:extLst>
            <a:ext uri="{909E8E84-426E-40dd-AFC4-6F175D3DCCD1}">
              <a14:hiddenFill xmlns="" xmlns:a14="http://schemas.microsoft.com/office/drawing/2010/main">
                <a:noFill/>
              </a14:hiddenFill>
            </a:ext>
          </a:extLst>
        </p:spPr>
        <p:txBody>
          <a:bodyPr/>
          <a:lstStyle/>
          <a:p>
            <a:endParaRPr lang="fr-FR"/>
          </a:p>
        </p:txBody>
      </p:sp>
      <p:pic>
        <p:nvPicPr>
          <p:cNvPr id="5127" name="Picture 7"/>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2075" y="5829300"/>
            <a:ext cx="895350" cy="990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1" name="Grouper 9"/>
          <p:cNvGrpSpPr>
            <a:grpSpLocks/>
          </p:cNvGrpSpPr>
          <p:nvPr userDrawn="1"/>
        </p:nvGrpSpPr>
        <p:grpSpPr bwMode="auto">
          <a:xfrm>
            <a:off x="7965031" y="5986462"/>
            <a:ext cx="679450" cy="676275"/>
            <a:chOff x="1355725" y="2286000"/>
            <a:chExt cx="679450" cy="676275"/>
          </a:xfrm>
        </p:grpSpPr>
        <p:sp>
          <p:nvSpPr>
            <p:cNvPr id="12" name="Oval 17"/>
            <p:cNvSpPr>
              <a:spLocks noChangeArrowheads="1"/>
            </p:cNvSpPr>
            <p:nvPr/>
          </p:nvSpPr>
          <p:spPr bwMode="auto">
            <a:xfrm>
              <a:off x="1355725" y="2286000"/>
              <a:ext cx="679450" cy="676275"/>
            </a:xfrm>
            <a:prstGeom prst="ellipse">
              <a:avLst/>
            </a:prstGeom>
            <a:gradFill flip="none" rotWithShape="1">
              <a:gsLst>
                <a:gs pos="100000">
                  <a:srgbClr val="F9AA42"/>
                </a:gs>
                <a:gs pos="0">
                  <a:srgbClr val="FFFFFF"/>
                </a:gs>
              </a:gsLst>
              <a:path path="shape">
                <a:fillToRect l="50000" t="50000" r="50000" b="50000"/>
              </a:path>
              <a:tileRect/>
            </a:gradFill>
            <a:ln w="9525">
              <a:noFill/>
              <a:round/>
              <a:headEnd/>
              <a:tailEnd/>
            </a:ln>
          </p:spPr>
          <p:txBody>
            <a:bodyPr wrap="none" anchor="ctr"/>
            <a:lstStyle/>
            <a:p>
              <a:pPr>
                <a:defRPr/>
              </a:pPr>
              <a:endParaRPr lang="fr-FR">
                <a:latin typeface="Arial" charset="0"/>
              </a:endParaRPr>
            </a:p>
          </p:txBody>
        </p:sp>
        <p:sp>
          <p:nvSpPr>
            <p:cNvPr id="13" name="Text Box 301"/>
            <p:cNvSpPr txBox="1">
              <a:spLocks noChangeArrowheads="1"/>
            </p:cNvSpPr>
            <p:nvPr/>
          </p:nvSpPr>
          <p:spPr bwMode="auto">
            <a:xfrm>
              <a:off x="1398984" y="2483767"/>
              <a:ext cx="58381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fr-FR" sz="1400" dirty="0">
                  <a:solidFill>
                    <a:srgbClr val="0C2468"/>
                  </a:solidFill>
                </a:rPr>
                <a:t>ISET</a:t>
              </a:r>
            </a:p>
          </p:txBody>
        </p:sp>
      </p:grpSp>
      <p:sp>
        <p:nvSpPr>
          <p:cNvPr id="14" name="ZoneTexte 13"/>
          <p:cNvSpPr txBox="1"/>
          <p:nvPr userDrawn="1"/>
        </p:nvSpPr>
        <p:spPr>
          <a:xfrm>
            <a:off x="5590890" y="6477000"/>
            <a:ext cx="2362200" cy="246063"/>
          </a:xfrm>
          <a:prstGeom prst="rect">
            <a:avLst/>
          </a:prstGeom>
          <a:noFill/>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defRPr/>
            </a:pPr>
            <a:r>
              <a:rPr lang="fr-FR" sz="1000" b="1" dirty="0">
                <a:solidFill>
                  <a:srgbClr val="7F7F7F"/>
                </a:solidFill>
                <a:cs typeface="Arial" charset="0"/>
              </a:rPr>
              <a:t>Auteur</a:t>
            </a:r>
          </a:p>
        </p:txBody>
      </p:sp>
    </p:spTree>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tx1"/>
          </a:solidFill>
          <a:latin typeface="Calibri" pitchFamily="-65" charset="0"/>
          <a:ea typeface="MS PGothic" pitchFamily="34" charset="-128"/>
          <a:cs typeface="MS PGothic" pitchFamily="34" charset="-128"/>
        </a:defRPr>
      </a:lvl2pPr>
      <a:lvl3pPr algn="ctr" rtl="0" eaLnBrk="0" fontAlgn="base" hangingPunct="0">
        <a:spcBef>
          <a:spcPct val="0"/>
        </a:spcBef>
        <a:spcAft>
          <a:spcPct val="0"/>
        </a:spcAft>
        <a:defRPr sz="4400">
          <a:solidFill>
            <a:schemeClr val="tx1"/>
          </a:solidFill>
          <a:latin typeface="Calibri" pitchFamily="-65" charset="0"/>
          <a:ea typeface="MS PGothic" pitchFamily="34" charset="-128"/>
          <a:cs typeface="MS PGothic" pitchFamily="34" charset="-128"/>
        </a:defRPr>
      </a:lvl3pPr>
      <a:lvl4pPr algn="ctr" rtl="0" eaLnBrk="0" fontAlgn="base" hangingPunct="0">
        <a:spcBef>
          <a:spcPct val="0"/>
        </a:spcBef>
        <a:spcAft>
          <a:spcPct val="0"/>
        </a:spcAft>
        <a:defRPr sz="4400">
          <a:solidFill>
            <a:schemeClr val="tx1"/>
          </a:solidFill>
          <a:latin typeface="Calibri" pitchFamily="-65" charset="0"/>
          <a:ea typeface="MS PGothic" pitchFamily="34" charset="-128"/>
          <a:cs typeface="MS PGothic" pitchFamily="34" charset="-128"/>
        </a:defRPr>
      </a:lvl4pPr>
      <a:lvl5pPr algn="ctr" rtl="0" eaLnBrk="0" fontAlgn="base" hangingPunct="0">
        <a:spcBef>
          <a:spcPct val="0"/>
        </a:spcBef>
        <a:spcAft>
          <a:spcPct val="0"/>
        </a:spcAft>
        <a:defRPr sz="4400">
          <a:solidFill>
            <a:schemeClr val="tx1"/>
          </a:solidFill>
          <a:latin typeface="Calibri" pitchFamily="-65" charset="0"/>
          <a:ea typeface="MS PGothic" pitchFamily="34" charset="-128"/>
          <a:cs typeface="MS PGothic" pitchFamily="34" charset="-128"/>
        </a:defRPr>
      </a:lvl5pPr>
      <a:lvl6pPr marL="457200" algn="ctr" rtl="0" fontAlgn="base">
        <a:spcBef>
          <a:spcPct val="0"/>
        </a:spcBef>
        <a:spcAft>
          <a:spcPct val="0"/>
        </a:spcAft>
        <a:defRPr sz="4400">
          <a:solidFill>
            <a:schemeClr val="tx1"/>
          </a:solidFill>
          <a:latin typeface="Calibri" pitchFamily="-65" charset="0"/>
        </a:defRPr>
      </a:lvl6pPr>
      <a:lvl7pPr marL="914400" algn="ctr" rtl="0" fontAlgn="base">
        <a:spcBef>
          <a:spcPct val="0"/>
        </a:spcBef>
        <a:spcAft>
          <a:spcPct val="0"/>
        </a:spcAft>
        <a:defRPr sz="4400">
          <a:solidFill>
            <a:schemeClr val="tx1"/>
          </a:solidFill>
          <a:latin typeface="Calibri" pitchFamily="-65" charset="0"/>
        </a:defRPr>
      </a:lvl7pPr>
      <a:lvl8pPr marL="1371600" algn="ctr" rtl="0" fontAlgn="base">
        <a:spcBef>
          <a:spcPct val="0"/>
        </a:spcBef>
        <a:spcAft>
          <a:spcPct val="0"/>
        </a:spcAft>
        <a:defRPr sz="4400">
          <a:solidFill>
            <a:schemeClr val="tx1"/>
          </a:solidFill>
          <a:latin typeface="Calibri" pitchFamily="-65" charset="0"/>
        </a:defRPr>
      </a:lvl8pPr>
      <a:lvl9pPr marL="1828800" algn="ctr" rtl="0" fontAlgn="base">
        <a:spcBef>
          <a:spcPct val="0"/>
        </a:spcBef>
        <a:spcAft>
          <a:spcPct val="0"/>
        </a:spcAft>
        <a:defRPr sz="4400">
          <a:solidFill>
            <a:schemeClr val="tx1"/>
          </a:solidFill>
          <a:latin typeface="Calibri" pitchFamily="-65"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pitchFamily="34" charset="-128"/>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pitchFamily="34" charset="-128"/>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jpe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notesSlide" Target="../notesSlides/notesSlide2.xml"/><Relationship Id="rId16" Type="http://schemas.openxmlformats.org/officeDocument/2006/relationships/image" Target="../media/image22.png"/><Relationship Id="rId20"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gif"/><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Projet </a:t>
            </a:r>
            <a:r>
              <a:rPr lang="en-GB" dirty="0" err="1"/>
              <a:t>McBIM</a:t>
            </a:r>
            <a:br>
              <a:rPr lang="en-GB" dirty="0"/>
            </a:br>
            <a:br>
              <a:rPr lang="en-GB" dirty="0"/>
            </a:br>
            <a:r>
              <a:rPr lang="en-GB" dirty="0" err="1"/>
              <a:t>Scénarii</a:t>
            </a:r>
            <a:r>
              <a:rPr lang="en-GB" dirty="0"/>
              <a:t> </a:t>
            </a:r>
            <a:r>
              <a:rPr lang="en-GB" dirty="0" err="1"/>
              <a:t>d’utilisation</a:t>
            </a:r>
            <a:r>
              <a:rPr lang="en-GB" dirty="0"/>
              <a:t> de la </a:t>
            </a:r>
            <a:r>
              <a:rPr lang="en-GB" dirty="0" err="1"/>
              <a:t>matière</a:t>
            </a:r>
            <a:r>
              <a:rPr lang="en-GB" dirty="0"/>
              <a:t> </a:t>
            </a:r>
            <a:r>
              <a:rPr lang="en-GB" dirty="0" err="1"/>
              <a:t>communicante</a:t>
            </a:r>
            <a:endParaRPr lang="en-GB" dirty="0"/>
          </a:p>
        </p:txBody>
      </p:sp>
      <p:sp>
        <p:nvSpPr>
          <p:cNvPr id="3" name="Espace réservé du texte 2"/>
          <p:cNvSpPr>
            <a:spLocks noGrp="1"/>
          </p:cNvSpPr>
          <p:nvPr>
            <p:ph type="body" sz="quarter" idx="10"/>
          </p:nvPr>
        </p:nvSpPr>
        <p:spPr/>
        <p:txBody>
          <a:bodyPr/>
          <a:lstStyle/>
          <a:p>
            <a:r>
              <a:rPr lang="en-GB" dirty="0"/>
              <a:t>Consortium </a:t>
            </a:r>
            <a:r>
              <a:rPr lang="en-GB" dirty="0" err="1"/>
              <a:t>McBIM</a:t>
            </a:r>
            <a:endParaRPr lang="en-GB" dirty="0"/>
          </a:p>
          <a:p>
            <a:r>
              <a:rPr lang="en-GB" dirty="0"/>
              <a:t>24/01/2018</a:t>
            </a:r>
          </a:p>
        </p:txBody>
      </p:sp>
    </p:spTree>
    <p:extLst>
      <p:ext uri="{BB962C8B-B14F-4D97-AF65-F5344CB8AC3E}">
        <p14:creationId xmlns:p14="http://schemas.microsoft.com/office/powerpoint/2010/main" val="453223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89679C-06AD-49C8-9E14-E924BCDCB4EB}"/>
              </a:ext>
            </a:extLst>
          </p:cNvPr>
          <p:cNvSpPr>
            <a:spLocks noGrp="1"/>
          </p:cNvSpPr>
          <p:nvPr>
            <p:ph type="title"/>
          </p:nvPr>
        </p:nvSpPr>
        <p:spPr>
          <a:xfrm>
            <a:off x="914400" y="115888"/>
            <a:ext cx="7772400" cy="1143000"/>
          </a:xfrm>
        </p:spPr>
        <p:txBody>
          <a:bodyPr/>
          <a:lstStyle/>
          <a:p>
            <a:pPr>
              <a:defRPr/>
            </a:pPr>
            <a:r>
              <a:rPr lang="fr-FR" sz="3800" b="1" dirty="0">
                <a:solidFill>
                  <a:srgbClr val="780010"/>
                </a:solidFill>
                <a:latin typeface="Arial" pitchFamily="34" charset="0"/>
                <a:cs typeface="+mn-cs"/>
              </a:rPr>
              <a:t>Modèles du BIM</a:t>
            </a:r>
          </a:p>
        </p:txBody>
      </p:sp>
      <p:sp>
        <p:nvSpPr>
          <p:cNvPr id="32771" name="Espace réservé du contenu 2">
            <a:extLst>
              <a:ext uri="{FF2B5EF4-FFF2-40B4-BE49-F238E27FC236}">
                <a16:creationId xmlns:a16="http://schemas.microsoft.com/office/drawing/2014/main" id="{8E51181B-1EB5-4F8A-9500-3D9E4EAA147B}"/>
              </a:ext>
            </a:extLst>
          </p:cNvPr>
          <p:cNvSpPr>
            <a:spLocks noGrp="1"/>
          </p:cNvSpPr>
          <p:nvPr>
            <p:ph sz="quarter" idx="1"/>
          </p:nvPr>
        </p:nvSpPr>
        <p:spPr bwMode="auto">
          <a:xfrm>
            <a:off x="107950" y="836613"/>
            <a:ext cx="89281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fr-FR" altLang="fr-FR" sz="2000"/>
              <a:t>Modèles 4D :Prise en compte du temps + espaces. Avantages:</a:t>
            </a:r>
          </a:p>
          <a:p>
            <a:pPr lvl="1"/>
            <a:r>
              <a:rPr lang="fr-FR" altLang="fr-FR" sz="2000"/>
              <a:t>Communication entre partenaires,</a:t>
            </a:r>
          </a:p>
          <a:p>
            <a:pPr lvl="1"/>
            <a:r>
              <a:rPr lang="fr-FR" altLang="fr-FR" sz="2000"/>
              <a:t>Entrée pour les parties prenantes,</a:t>
            </a:r>
          </a:p>
          <a:p>
            <a:pPr lvl="1"/>
            <a:r>
              <a:rPr lang="fr-FR" altLang="fr-FR" sz="2000"/>
              <a:t>Logistique des sites,</a:t>
            </a:r>
          </a:p>
          <a:p>
            <a:pPr lvl="1"/>
            <a:r>
              <a:rPr lang="fr-FR" altLang="fr-FR" sz="2000"/>
              <a:t>Coordination entre métiers,</a:t>
            </a:r>
          </a:p>
          <a:p>
            <a:pPr lvl="1"/>
            <a:r>
              <a:rPr lang="fr-FR" altLang="fr-FR" sz="2000"/>
              <a:t>Comparaison entre planning initial &amp; avancements réels.</a:t>
            </a:r>
          </a:p>
          <a:p>
            <a:r>
              <a:rPr lang="fr-FR" altLang="fr-FR" sz="2000"/>
              <a:t>Outils 4D</a:t>
            </a:r>
          </a:p>
          <a:p>
            <a:pPr lvl="1"/>
            <a:r>
              <a:rPr lang="fr-FR" altLang="fr-FR" sz="2000"/>
              <a:t>Manuel,</a:t>
            </a:r>
          </a:p>
          <a:p>
            <a:pPr lvl="1"/>
            <a:r>
              <a:rPr lang="fr-FR" altLang="fr-FR" sz="2000"/>
              <a:t>4D avec des outils de BIM,</a:t>
            </a:r>
          </a:p>
          <a:p>
            <a:pPr lvl="1"/>
            <a:r>
              <a:rPr lang="fr-FR" altLang="fr-FR" sz="2000"/>
              <a:t>Export 3D vers outils 4D spécifiques.</a:t>
            </a:r>
          </a:p>
          <a:p>
            <a:r>
              <a:rPr lang="fr-FR" altLang="fr-FR" sz="2000"/>
              <a:t>Modèles 5D</a:t>
            </a:r>
          </a:p>
          <a:p>
            <a:pPr lvl="1"/>
            <a:r>
              <a:rPr lang="fr-FR" altLang="fr-FR" sz="2000"/>
              <a:t>Prise en compte des coûts (Cost-estimated model)</a:t>
            </a:r>
          </a:p>
          <a:p>
            <a:r>
              <a:rPr lang="fr-FR" altLang="fr-FR" sz="2000"/>
              <a:t>Modèles 6D</a:t>
            </a:r>
          </a:p>
          <a:p>
            <a:pPr lvl="1"/>
            <a:r>
              <a:rPr lang="fr-FR" altLang="fr-FR" sz="2000"/>
              <a:t>Prise en compte de la gestion du cycle de vie du bâtiment (Life-Cycle Management)</a:t>
            </a:r>
          </a:p>
          <a:p>
            <a:endParaRPr lang="fr-FR" altLang="fr-FR" sz="2000"/>
          </a:p>
          <a:p>
            <a:pPr lvl="1">
              <a:buFont typeface="Arial" panose="020B0604020202020204" pitchFamily="34" charset="0"/>
              <a:buNone/>
            </a:pPr>
            <a:endParaRPr lang="fr-FR" altLang="fr-FR" sz="2000"/>
          </a:p>
        </p:txBody>
      </p:sp>
    </p:spTree>
    <p:extLst>
      <p:ext uri="{BB962C8B-B14F-4D97-AF65-F5344CB8AC3E}">
        <p14:creationId xmlns:p14="http://schemas.microsoft.com/office/powerpoint/2010/main" val="78808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A0031F-A5F1-4FA6-94D8-C3E1D21A9415}"/>
              </a:ext>
            </a:extLst>
          </p:cNvPr>
          <p:cNvSpPr>
            <a:spLocks noGrp="1"/>
          </p:cNvSpPr>
          <p:nvPr>
            <p:ph type="title"/>
          </p:nvPr>
        </p:nvSpPr>
        <p:spPr/>
        <p:txBody>
          <a:bodyPr/>
          <a:lstStyle/>
          <a:p>
            <a:pPr>
              <a:defRPr/>
            </a:pPr>
            <a:r>
              <a:rPr lang="fr-FR" sz="3800" b="1" dirty="0">
                <a:solidFill>
                  <a:srgbClr val="780010"/>
                </a:solidFill>
                <a:latin typeface="Arial" pitchFamily="34" charset="0"/>
                <a:cs typeface="+mn-cs"/>
              </a:rPr>
              <a:t>Normes pour le BIM</a:t>
            </a:r>
          </a:p>
        </p:txBody>
      </p:sp>
      <p:sp>
        <p:nvSpPr>
          <p:cNvPr id="34819" name="Espace réservé du contenu 2">
            <a:extLst>
              <a:ext uri="{FF2B5EF4-FFF2-40B4-BE49-F238E27FC236}">
                <a16:creationId xmlns:a16="http://schemas.microsoft.com/office/drawing/2014/main" id="{4D4C4949-7C55-4969-BC00-D56534204219}"/>
              </a:ext>
            </a:extLst>
          </p:cNvPr>
          <p:cNvSpPr>
            <a:spLocks noGrp="1"/>
          </p:cNvSpPr>
          <p:nvPr>
            <p:ph sz="quarter" idx="1"/>
          </p:nvPr>
        </p:nvSpPr>
        <p:spPr bwMode="auto">
          <a:xfrm>
            <a:off x="914400" y="1196975"/>
            <a:ext cx="77724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fr-FR" altLang="fr-FR"/>
              <a:t>Normes AEC :</a:t>
            </a:r>
          </a:p>
          <a:p>
            <a:pPr lvl="1"/>
            <a:r>
              <a:rPr lang="fr-FR" altLang="fr-FR"/>
              <a:t>IFC (Industry Foundation Class), CIS/2, AP225 &amp; AP241</a:t>
            </a:r>
          </a:p>
          <a:p>
            <a:pPr lvl="1"/>
            <a:r>
              <a:rPr lang="fr-FR" altLang="fr-FR"/>
              <a:t>IFC très largement utilisée = norme regroupe un ensemble d’objets standards pour l’AEC. IFC inclut de nombreux éléments (géométrie, relations,…) ainsi que des vues différentes (design, construction, management).</a:t>
            </a:r>
          </a:p>
          <a:p>
            <a:r>
              <a:rPr lang="fr-FR" altLang="fr-FR"/>
              <a:t>D’autres initiatives: OGC, gbXML, aecXML, IFCXML, BLIS-XML </a:t>
            </a:r>
          </a:p>
        </p:txBody>
      </p:sp>
    </p:spTree>
    <p:extLst>
      <p:ext uri="{BB962C8B-B14F-4D97-AF65-F5344CB8AC3E}">
        <p14:creationId xmlns:p14="http://schemas.microsoft.com/office/powerpoint/2010/main" val="3496741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A100EB-830E-47DC-87C6-68ECF5DD1C15}"/>
              </a:ext>
            </a:extLst>
          </p:cNvPr>
          <p:cNvSpPr>
            <a:spLocks noGrp="1"/>
          </p:cNvSpPr>
          <p:nvPr>
            <p:ph type="title"/>
          </p:nvPr>
        </p:nvSpPr>
        <p:spPr/>
        <p:txBody>
          <a:bodyPr/>
          <a:lstStyle/>
          <a:p>
            <a:r>
              <a:rPr lang="fr-FR" dirty="0"/>
              <a:t>Scénarii </a:t>
            </a:r>
            <a:r>
              <a:rPr lang="fr-FR" dirty="0" err="1"/>
              <a:t>McBIM</a:t>
            </a:r>
            <a:endParaRPr lang="fr-FR" dirty="0"/>
          </a:p>
        </p:txBody>
      </p:sp>
      <p:sp>
        <p:nvSpPr>
          <p:cNvPr id="3" name="Espace réservé du texte 2">
            <a:extLst>
              <a:ext uri="{FF2B5EF4-FFF2-40B4-BE49-F238E27FC236}">
                <a16:creationId xmlns:a16="http://schemas.microsoft.com/office/drawing/2014/main" id="{CF0369BA-DA63-4F2B-BAE2-40F7E347EEED}"/>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4127243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AC01B-3B41-49C6-86C1-B8A4C14435F8}"/>
              </a:ext>
            </a:extLst>
          </p:cNvPr>
          <p:cNvSpPr>
            <a:spLocks noGrp="1"/>
          </p:cNvSpPr>
          <p:nvPr>
            <p:ph type="title"/>
          </p:nvPr>
        </p:nvSpPr>
        <p:spPr/>
        <p:txBody>
          <a:bodyPr/>
          <a:lstStyle/>
          <a:p>
            <a:r>
              <a:rPr lang="fr-FR" dirty="0"/>
              <a:t>Suivi de chantier</a:t>
            </a:r>
          </a:p>
        </p:txBody>
      </p:sp>
      <p:sp>
        <p:nvSpPr>
          <p:cNvPr id="3" name="Espace réservé du contenu 2">
            <a:extLst>
              <a:ext uri="{FF2B5EF4-FFF2-40B4-BE49-F238E27FC236}">
                <a16:creationId xmlns:a16="http://schemas.microsoft.com/office/drawing/2014/main" id="{29B4F1A1-F2AD-4BAF-ABA5-BA60E28A66B7}"/>
              </a:ext>
            </a:extLst>
          </p:cNvPr>
          <p:cNvSpPr>
            <a:spLocks noGrp="1"/>
          </p:cNvSpPr>
          <p:nvPr>
            <p:ph sz="quarter" idx="10"/>
          </p:nvPr>
        </p:nvSpPr>
        <p:spPr/>
        <p:txBody>
          <a:bodyPr/>
          <a:lstStyle/>
          <a:p>
            <a:r>
              <a:rPr lang="fr-FR" dirty="0"/>
              <a:t>Scénario 1 : « Fondations »</a:t>
            </a:r>
          </a:p>
          <a:p>
            <a:pPr lvl="1">
              <a:buFont typeface="Arial" panose="020B0604020202020204" pitchFamily="34" charset="0"/>
              <a:buChar char="•"/>
            </a:pPr>
            <a:r>
              <a:rPr lang="fr-FR" dirty="0"/>
              <a:t>Les fondations sont coulées sur le chantier</a:t>
            </a:r>
          </a:p>
          <a:p>
            <a:pPr lvl="1">
              <a:buFont typeface="Arial" panose="020B0604020202020204" pitchFamily="34" charset="0"/>
              <a:buChar char="•"/>
            </a:pPr>
            <a:r>
              <a:rPr lang="fr-FR" dirty="0"/>
              <a:t>Le montage des préfabriqués commence, car la dureté des fondations autorise le montage des </a:t>
            </a:r>
            <a:r>
              <a:rPr lang="fr-FR" i="1" dirty="0"/>
              <a:t>n </a:t>
            </a:r>
            <a:r>
              <a:rPr lang="fr-FR" dirty="0"/>
              <a:t>premiers niveaux. </a:t>
            </a:r>
          </a:p>
          <a:p>
            <a:pPr lvl="1">
              <a:buFont typeface="Arial" panose="020B0604020202020204" pitchFamily="34" charset="0"/>
              <a:buChar char="•"/>
            </a:pPr>
            <a:r>
              <a:rPr lang="fr-FR" dirty="0"/>
              <a:t>Le montage se passe vite, on monte tout le bâtiment en un temps record!</a:t>
            </a:r>
          </a:p>
          <a:p>
            <a:pPr lvl="1">
              <a:buFont typeface="Arial" panose="020B0604020202020204" pitchFamily="34" charset="0"/>
              <a:buChar char="•"/>
            </a:pPr>
            <a:r>
              <a:rPr lang="fr-FR" dirty="0"/>
              <a:t>Cependant, Le béton n’est pas encore assez dur pour accepter le reste de la charge.</a:t>
            </a:r>
          </a:p>
          <a:p>
            <a:pPr lvl="1">
              <a:buFont typeface="Arial" panose="020B0604020202020204" pitchFamily="34" charset="0"/>
              <a:buChar char="•"/>
            </a:pPr>
            <a:r>
              <a:rPr lang="fr-FR" dirty="0"/>
              <a:t>Conclusions : on arrête le chantier…..</a:t>
            </a:r>
          </a:p>
          <a:p>
            <a:pPr lvl="1">
              <a:buFont typeface="Arial" panose="020B0604020202020204" pitchFamily="34" charset="0"/>
              <a:buChar char="•"/>
            </a:pPr>
            <a:endParaRPr lang="fr-FR" dirty="0"/>
          </a:p>
          <a:p>
            <a:pPr lvl="1">
              <a:buFont typeface="Arial" panose="020B0604020202020204" pitchFamily="34" charset="0"/>
              <a:buChar char="•"/>
            </a:pPr>
            <a:endParaRPr lang="fr-FR" dirty="0"/>
          </a:p>
          <a:p>
            <a:pPr lvl="1">
              <a:buFont typeface="Arial" panose="020B0604020202020204" pitchFamily="34" charset="0"/>
              <a:buChar char="•"/>
            </a:pPr>
            <a:endParaRPr lang="fr-FR" dirty="0"/>
          </a:p>
          <a:p>
            <a:pPr lvl="1">
              <a:buFont typeface="Arial" panose="020B0604020202020204" pitchFamily="34" charset="0"/>
              <a:buChar char="•"/>
            </a:pPr>
            <a:endParaRPr lang="fr-FR" dirty="0"/>
          </a:p>
          <a:p>
            <a:pPr lvl="1">
              <a:buFont typeface="Arial" panose="020B0604020202020204" pitchFamily="34" charset="0"/>
              <a:buChar char="•"/>
            </a:pPr>
            <a:r>
              <a:rPr lang="fr-FR" dirty="0"/>
              <a:t>Si on avait eu en dynamique les informations de la courbe d’évolution de la dureté et du séchage, on aurait pu planifier les activités du chantier différemment en fonction du PIC (plan d’installation du chantier et du micro-zoning), en travaillant en « horizontal » et moins en « vertical ».</a:t>
            </a:r>
          </a:p>
          <a:p>
            <a:pPr lvl="1">
              <a:buFont typeface="Arial" panose="020B0604020202020204" pitchFamily="34" charset="0"/>
              <a:buChar char="•"/>
            </a:pPr>
            <a:r>
              <a:rPr lang="fr-FR" dirty="0"/>
              <a:t>Micro-zoning: définition de plusieurs zones sur le chantier.</a:t>
            </a:r>
          </a:p>
        </p:txBody>
      </p:sp>
      <p:pic>
        <p:nvPicPr>
          <p:cNvPr id="4" name="Picture 4" descr="Afficher l'image d'origine">
            <a:extLst>
              <a:ext uri="{FF2B5EF4-FFF2-40B4-BE49-F238E27FC236}">
                <a16:creationId xmlns:a16="http://schemas.microsoft.com/office/drawing/2014/main" id="{1C2F7BD4-7144-4CB6-82D5-A9089CF19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852936"/>
            <a:ext cx="2520280" cy="171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728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AC01B-3B41-49C6-86C1-B8A4C14435F8}"/>
              </a:ext>
            </a:extLst>
          </p:cNvPr>
          <p:cNvSpPr>
            <a:spLocks noGrp="1"/>
          </p:cNvSpPr>
          <p:nvPr>
            <p:ph type="title"/>
          </p:nvPr>
        </p:nvSpPr>
        <p:spPr/>
        <p:txBody>
          <a:bodyPr/>
          <a:lstStyle/>
          <a:p>
            <a:r>
              <a:rPr lang="fr-FR" dirty="0"/>
              <a:t>Suivi de chantier</a:t>
            </a:r>
          </a:p>
        </p:txBody>
      </p:sp>
      <p:sp>
        <p:nvSpPr>
          <p:cNvPr id="3" name="Espace réservé du contenu 2">
            <a:extLst>
              <a:ext uri="{FF2B5EF4-FFF2-40B4-BE49-F238E27FC236}">
                <a16:creationId xmlns:a16="http://schemas.microsoft.com/office/drawing/2014/main" id="{29B4F1A1-F2AD-4BAF-ABA5-BA60E28A66B7}"/>
              </a:ext>
            </a:extLst>
          </p:cNvPr>
          <p:cNvSpPr>
            <a:spLocks noGrp="1"/>
          </p:cNvSpPr>
          <p:nvPr>
            <p:ph sz="quarter" idx="10"/>
          </p:nvPr>
        </p:nvSpPr>
        <p:spPr/>
        <p:txBody>
          <a:bodyPr/>
          <a:lstStyle/>
          <a:p>
            <a:r>
              <a:rPr lang="fr-FR" dirty="0"/>
              <a:t>Scénario 2 : « Suivi de chantier instrumenté »</a:t>
            </a:r>
          </a:p>
          <a:p>
            <a:pPr lvl="1">
              <a:buFont typeface="Arial" panose="020B0604020202020204" pitchFamily="34" charset="0"/>
              <a:buChar char="•"/>
            </a:pPr>
            <a:r>
              <a:rPr lang="fr-FR" dirty="0"/>
              <a:t>Les préfabriqués arrivent sur le chantier, dans l’ordre défini par la séquence de montage établie au niveau du LPS initial.</a:t>
            </a:r>
          </a:p>
          <a:p>
            <a:pPr lvl="1">
              <a:buFont typeface="Arial" panose="020B0604020202020204" pitchFamily="34" charset="0"/>
              <a:buChar char="•"/>
            </a:pPr>
            <a:r>
              <a:rPr lang="fr-FR" dirty="0"/>
              <a:t>Une indisponibilité d’une quelconque ressource (grue en panne, grutier malade, …)  produit un retard de placement d’un préfabriqué.</a:t>
            </a:r>
          </a:p>
          <a:p>
            <a:pPr lvl="1">
              <a:buFont typeface="Arial" panose="020B0604020202020204" pitchFamily="34" charset="0"/>
              <a:buChar char="•"/>
            </a:pPr>
            <a:r>
              <a:rPr lang="fr-FR" dirty="0"/>
              <a:t>L’information n’est pas remontée à temps au gestionnaire du chantier.</a:t>
            </a:r>
          </a:p>
          <a:p>
            <a:pPr lvl="1">
              <a:buFont typeface="Arial" panose="020B0604020202020204" pitchFamily="34" charset="0"/>
              <a:buChar char="•"/>
            </a:pPr>
            <a:r>
              <a:rPr lang="fr-FR" dirty="0"/>
              <a:t>Conclusions : Les appros continuent, le chantier devient de plus en plus encombré … Murphy!</a:t>
            </a:r>
          </a:p>
          <a:p>
            <a:pPr lvl="1">
              <a:buFont typeface="Arial" panose="020B0604020202020204" pitchFamily="34" charset="0"/>
              <a:buChar char="•"/>
            </a:pPr>
            <a:r>
              <a:rPr lang="fr-FR" dirty="0"/>
              <a:t>Si on avait eu en dynamique les informations remontées dans le BIM, le responsable aurait pu recalculer un chemin critique et générer un nouveau planning d’approvisionnement et de levage sur le chantier.</a:t>
            </a:r>
          </a:p>
          <a:p>
            <a:pPr lvl="1">
              <a:buFont typeface="Arial" panose="020B0604020202020204" pitchFamily="34" charset="0"/>
              <a:buChar char="•"/>
            </a:pPr>
            <a:endParaRPr lang="fr-FR" dirty="0"/>
          </a:p>
          <a:p>
            <a:pPr lvl="1">
              <a:buFont typeface="Arial" panose="020B0604020202020204" pitchFamily="34" charset="0"/>
              <a:buChar char="•"/>
            </a:pPr>
            <a:endParaRPr lang="fr-FR" dirty="0"/>
          </a:p>
          <a:p>
            <a:pPr lvl="1">
              <a:buFont typeface="Arial" panose="020B0604020202020204" pitchFamily="34" charset="0"/>
              <a:buChar char="•"/>
            </a:pPr>
            <a:r>
              <a:rPr lang="fr-FR" dirty="0"/>
              <a:t>LPS: Last Planner System, programme directeur de production du chantier.</a:t>
            </a:r>
          </a:p>
        </p:txBody>
      </p:sp>
    </p:spTree>
    <p:extLst>
      <p:ext uri="{BB962C8B-B14F-4D97-AF65-F5344CB8AC3E}">
        <p14:creationId xmlns:p14="http://schemas.microsoft.com/office/powerpoint/2010/main" val="1653760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AC01B-3B41-49C6-86C1-B8A4C14435F8}"/>
              </a:ext>
            </a:extLst>
          </p:cNvPr>
          <p:cNvSpPr>
            <a:spLocks noGrp="1"/>
          </p:cNvSpPr>
          <p:nvPr>
            <p:ph type="title"/>
          </p:nvPr>
        </p:nvSpPr>
        <p:spPr/>
        <p:txBody>
          <a:bodyPr/>
          <a:lstStyle/>
          <a:p>
            <a:r>
              <a:rPr lang="fr-FR" dirty="0"/>
              <a:t>Suivi de chantier</a:t>
            </a:r>
          </a:p>
        </p:txBody>
      </p:sp>
      <p:sp>
        <p:nvSpPr>
          <p:cNvPr id="3" name="Espace réservé du contenu 2">
            <a:extLst>
              <a:ext uri="{FF2B5EF4-FFF2-40B4-BE49-F238E27FC236}">
                <a16:creationId xmlns:a16="http://schemas.microsoft.com/office/drawing/2014/main" id="{29B4F1A1-F2AD-4BAF-ABA5-BA60E28A66B7}"/>
              </a:ext>
            </a:extLst>
          </p:cNvPr>
          <p:cNvSpPr>
            <a:spLocks noGrp="1"/>
          </p:cNvSpPr>
          <p:nvPr>
            <p:ph sz="quarter" idx="10"/>
          </p:nvPr>
        </p:nvSpPr>
        <p:spPr/>
        <p:txBody>
          <a:bodyPr/>
          <a:lstStyle/>
          <a:p>
            <a:r>
              <a:rPr lang="fr-FR" dirty="0"/>
              <a:t>Scénario 3 : « Erreur de montage et traçabilité »</a:t>
            </a:r>
          </a:p>
          <a:p>
            <a:pPr lvl="1">
              <a:buFont typeface="Arial" panose="020B0604020202020204" pitchFamily="34" charset="0"/>
              <a:buChar char="•"/>
            </a:pPr>
            <a:r>
              <a:rPr lang="fr-FR" dirty="0"/>
              <a:t>Deux préfabriqués (poutres par exemple) arrivent sur le chantier mais ont des formes extrêmement proches (une des deux a un élément géométrique de forme additionnel parce qu’il est support d’un composant spécifique).</a:t>
            </a:r>
          </a:p>
          <a:p>
            <a:pPr lvl="1">
              <a:buFont typeface="Arial" panose="020B0604020202020204" pitchFamily="34" charset="0"/>
              <a:buChar char="•"/>
            </a:pPr>
            <a:r>
              <a:rPr lang="fr-FR" dirty="0"/>
              <a:t>Le mauvais préfabriqué est monté au mauvais endroit suite à une erreur de lecture de plan 2D.</a:t>
            </a:r>
          </a:p>
          <a:p>
            <a:pPr lvl="1">
              <a:buFont typeface="Arial" panose="020B0604020202020204" pitchFamily="34" charset="0"/>
              <a:buChar char="•"/>
            </a:pPr>
            <a:r>
              <a:rPr lang="fr-FR" dirty="0"/>
              <a:t>On ne s’aperçoit pas tout de suite de l’erreur et on tente de monter le préfabriqué spécifique sur la mauvaise poutre.</a:t>
            </a:r>
          </a:p>
          <a:p>
            <a:pPr lvl="1">
              <a:buFont typeface="Arial" panose="020B0604020202020204" pitchFamily="34" charset="0"/>
              <a:buChar char="•"/>
            </a:pPr>
            <a:r>
              <a:rPr lang="fr-FR" dirty="0"/>
              <a:t>Conclusions: L’erreur devient évidente au moment du montage. On doit donc tout démonter … grosse perte de temps, d’argent, immobilisation inutile de la grue (goulot d’étranglement).</a:t>
            </a:r>
          </a:p>
          <a:p>
            <a:pPr lvl="1">
              <a:buFont typeface="Arial" panose="020B0604020202020204" pitchFamily="34" charset="0"/>
              <a:buChar char="•"/>
            </a:pPr>
            <a:r>
              <a:rPr lang="fr-FR" dirty="0"/>
              <a:t>Si on avait eu en dynamique les informations de validation du placement remontées dans le BIM, le responsable aurait été alerté et aurait pu redescendre les consignes adéquates sur le chantier, et prendre les dispositions nécessaires.</a:t>
            </a:r>
          </a:p>
        </p:txBody>
      </p:sp>
    </p:spTree>
    <p:extLst>
      <p:ext uri="{BB962C8B-B14F-4D97-AF65-F5344CB8AC3E}">
        <p14:creationId xmlns:p14="http://schemas.microsoft.com/office/powerpoint/2010/main" val="1912348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AC01B-3B41-49C6-86C1-B8A4C14435F8}"/>
              </a:ext>
            </a:extLst>
          </p:cNvPr>
          <p:cNvSpPr>
            <a:spLocks noGrp="1"/>
          </p:cNvSpPr>
          <p:nvPr>
            <p:ph type="title"/>
          </p:nvPr>
        </p:nvSpPr>
        <p:spPr/>
        <p:txBody>
          <a:bodyPr/>
          <a:lstStyle/>
          <a:p>
            <a:r>
              <a:rPr lang="fr-FR" dirty="0"/>
              <a:t>Maintenance</a:t>
            </a:r>
          </a:p>
        </p:txBody>
      </p:sp>
      <p:sp>
        <p:nvSpPr>
          <p:cNvPr id="3" name="Espace réservé du contenu 2">
            <a:extLst>
              <a:ext uri="{FF2B5EF4-FFF2-40B4-BE49-F238E27FC236}">
                <a16:creationId xmlns:a16="http://schemas.microsoft.com/office/drawing/2014/main" id="{29B4F1A1-F2AD-4BAF-ABA5-BA60E28A66B7}"/>
              </a:ext>
            </a:extLst>
          </p:cNvPr>
          <p:cNvSpPr>
            <a:spLocks noGrp="1"/>
          </p:cNvSpPr>
          <p:nvPr>
            <p:ph sz="quarter" idx="10"/>
          </p:nvPr>
        </p:nvSpPr>
        <p:spPr/>
        <p:txBody>
          <a:bodyPr/>
          <a:lstStyle/>
          <a:p>
            <a:r>
              <a:rPr lang="fr-FR" dirty="0"/>
              <a:t>Scénario 4 : « Analyse de fatigue du bâtiment»</a:t>
            </a:r>
          </a:p>
          <a:p>
            <a:pPr lvl="1">
              <a:buFont typeface="Arial" panose="020B0604020202020204" pitchFamily="34" charset="0"/>
              <a:buChar char="•"/>
            </a:pPr>
            <a:r>
              <a:rPr lang="fr-FR" dirty="0"/>
              <a:t>Il s’agit d’un bâtiment de grande hauteur, soumis à des sollicitations alternées dues au vent, aux conditions climatiques.</a:t>
            </a:r>
          </a:p>
          <a:p>
            <a:pPr lvl="1">
              <a:buFont typeface="Arial" panose="020B0604020202020204" pitchFamily="34" charset="0"/>
              <a:buChar char="•"/>
            </a:pPr>
            <a:r>
              <a:rPr lang="fr-FR" dirty="0"/>
              <a:t>Le contrôle de l’état de santé du bâtiment est périodique (tous les </a:t>
            </a:r>
            <a:r>
              <a:rPr lang="fr-FR" i="1" dirty="0"/>
              <a:t>n </a:t>
            </a:r>
            <a:r>
              <a:rPr lang="fr-FR" dirty="0"/>
              <a:t>années).</a:t>
            </a:r>
          </a:p>
          <a:p>
            <a:pPr lvl="1">
              <a:buFont typeface="Arial" panose="020B0604020202020204" pitchFamily="34" charset="0"/>
              <a:buChar char="•"/>
            </a:pPr>
            <a:r>
              <a:rPr lang="fr-FR" dirty="0"/>
              <a:t>On ne s’aperçoit pas tout de suite des dégradations éventuelles sur la structure du bâtiment.</a:t>
            </a:r>
          </a:p>
          <a:p>
            <a:pPr lvl="1">
              <a:buFont typeface="Arial" panose="020B0604020202020204" pitchFamily="34" charset="0"/>
              <a:buChar char="•"/>
            </a:pPr>
            <a:r>
              <a:rPr lang="fr-FR" dirty="0"/>
              <a:t>Conclusions: ces dégradations peuvent provoquer des dommages importants, dégradations qui d’ailleurs auraient pu être limitées si elles avaient traitées très en amont.</a:t>
            </a:r>
          </a:p>
          <a:p>
            <a:pPr lvl="1">
              <a:buFont typeface="Arial" panose="020B0604020202020204" pitchFamily="34" charset="0"/>
              <a:buChar char="•"/>
            </a:pPr>
            <a:r>
              <a:rPr lang="fr-FR" dirty="0"/>
              <a:t>Si on avait eu en dynamique les informations de l’état de santé du bâti, on aurait pu prendre les mesures nécessaires tant à la maintenance qu’au maintien de la sécurité des personnes.</a:t>
            </a:r>
          </a:p>
        </p:txBody>
      </p:sp>
    </p:spTree>
    <p:extLst>
      <p:ext uri="{BB962C8B-B14F-4D97-AF65-F5344CB8AC3E}">
        <p14:creationId xmlns:p14="http://schemas.microsoft.com/office/powerpoint/2010/main" val="4028535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AC01B-3B41-49C6-86C1-B8A4C14435F8}"/>
              </a:ext>
            </a:extLst>
          </p:cNvPr>
          <p:cNvSpPr>
            <a:spLocks noGrp="1"/>
          </p:cNvSpPr>
          <p:nvPr>
            <p:ph type="title"/>
          </p:nvPr>
        </p:nvSpPr>
        <p:spPr/>
        <p:txBody>
          <a:bodyPr/>
          <a:lstStyle/>
          <a:p>
            <a:r>
              <a:rPr lang="fr-FR" dirty="0"/>
              <a:t>Maintenance</a:t>
            </a:r>
          </a:p>
        </p:txBody>
      </p:sp>
      <p:sp>
        <p:nvSpPr>
          <p:cNvPr id="3" name="Espace réservé du contenu 2">
            <a:extLst>
              <a:ext uri="{FF2B5EF4-FFF2-40B4-BE49-F238E27FC236}">
                <a16:creationId xmlns:a16="http://schemas.microsoft.com/office/drawing/2014/main" id="{29B4F1A1-F2AD-4BAF-ABA5-BA60E28A66B7}"/>
              </a:ext>
            </a:extLst>
          </p:cNvPr>
          <p:cNvSpPr>
            <a:spLocks noGrp="1"/>
          </p:cNvSpPr>
          <p:nvPr>
            <p:ph sz="quarter" idx="10"/>
          </p:nvPr>
        </p:nvSpPr>
        <p:spPr/>
        <p:txBody>
          <a:bodyPr>
            <a:normAutofit fontScale="92500" lnSpcReduction="10000"/>
          </a:bodyPr>
          <a:lstStyle/>
          <a:p>
            <a:pPr algn="just"/>
            <a:r>
              <a:rPr lang="fr-FR" dirty="0"/>
              <a:t>Scénario 5 : « Analyse énergétique du bâtiment»</a:t>
            </a:r>
          </a:p>
          <a:p>
            <a:pPr lvl="1" algn="just">
              <a:buFont typeface="Arial" panose="020B0604020202020204" pitchFamily="34" charset="0"/>
              <a:buChar char="•"/>
            </a:pPr>
            <a:r>
              <a:rPr lang="fr-FR" dirty="0"/>
              <a:t>Il s’agit d’un bâtiment qui a été conçu afin de répondre théoriquement à la nouvelle RT2012.</a:t>
            </a:r>
          </a:p>
          <a:p>
            <a:pPr lvl="1" algn="just">
              <a:buFont typeface="Arial" panose="020B0604020202020204" pitchFamily="34" charset="0"/>
              <a:buChar char="•"/>
            </a:pPr>
            <a:r>
              <a:rPr lang="fr-FR" dirty="0"/>
              <a:t>Les corps de métier se sont engagés sur leurs différents livrables, et les préfabriqués ont été produits en conséquence.</a:t>
            </a:r>
          </a:p>
          <a:p>
            <a:pPr lvl="1" algn="just">
              <a:buFont typeface="Arial" panose="020B0604020202020204" pitchFamily="34" charset="0"/>
              <a:buChar char="•"/>
            </a:pPr>
            <a:r>
              <a:rPr lang="fr-FR" dirty="0"/>
              <a:t>Sur le chantier, les éléments ont été montés dans des conditions traditionnelles et en subissant les aléas couramment rencontrés.</a:t>
            </a:r>
          </a:p>
          <a:p>
            <a:pPr lvl="1" algn="just">
              <a:buFont typeface="Arial" panose="020B0604020202020204" pitchFamily="34" charset="0"/>
              <a:buChar char="•"/>
            </a:pPr>
            <a:r>
              <a:rPr lang="fr-FR" dirty="0"/>
              <a:t>Aucune validation ni surveillance par rapport à cet objectif (RT 2012) n’a été faite lors de la phase chantier.</a:t>
            </a:r>
          </a:p>
          <a:p>
            <a:pPr lvl="1" algn="just">
              <a:buFont typeface="Arial" panose="020B0604020202020204" pitchFamily="34" charset="0"/>
              <a:buChar char="•"/>
            </a:pPr>
            <a:r>
              <a:rPr lang="fr-FR" dirty="0"/>
              <a:t>Conclusions : en phase d’usage, les occupants se plaignent de consommer beaucoup d’énergie en chauffage. Une mesure des performances énergétiques est faite : le bâtiment ne répond pas à la RT2012 alors que ces composants sont garantis pour le permettre, donc des ponts thermiques ont été créés lors du montage.</a:t>
            </a:r>
          </a:p>
          <a:p>
            <a:pPr lvl="1" algn="just">
              <a:buFont typeface="Arial" panose="020B0604020202020204" pitchFamily="34" charset="0"/>
              <a:buChar char="•"/>
            </a:pPr>
            <a:r>
              <a:rPr lang="fr-FR" dirty="0"/>
              <a:t>Si on avait eu en dynamique les informations montrant le respect des consignes des matériaux et du temps lors du montage, on aurait pu s’apercevoir que des malfaçons étaient survenues. Par ailleurs, en phase d’usage, l’instrumentation va permettre de contrôler si les lois de transfert thermique dans les parois sont bien celles qui avaient été calculées.</a:t>
            </a:r>
          </a:p>
        </p:txBody>
      </p:sp>
    </p:spTree>
    <p:extLst>
      <p:ext uri="{BB962C8B-B14F-4D97-AF65-F5344CB8AC3E}">
        <p14:creationId xmlns:p14="http://schemas.microsoft.com/office/powerpoint/2010/main" val="2148785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A100EB-830E-47DC-87C6-68ECF5DD1C15}"/>
              </a:ext>
            </a:extLst>
          </p:cNvPr>
          <p:cNvSpPr>
            <a:spLocks noGrp="1"/>
          </p:cNvSpPr>
          <p:nvPr>
            <p:ph type="title"/>
          </p:nvPr>
        </p:nvSpPr>
        <p:spPr>
          <a:xfrm>
            <a:off x="3779912" y="1000108"/>
            <a:ext cx="4935492" cy="2809892"/>
          </a:xfrm>
        </p:spPr>
        <p:txBody>
          <a:bodyPr/>
          <a:lstStyle/>
          <a:p>
            <a:r>
              <a:rPr lang="fr-FR" dirty="0"/>
              <a:t>Entreprises potentielles</a:t>
            </a:r>
          </a:p>
        </p:txBody>
      </p:sp>
      <p:sp>
        <p:nvSpPr>
          <p:cNvPr id="3" name="Espace réservé du texte 2">
            <a:extLst>
              <a:ext uri="{FF2B5EF4-FFF2-40B4-BE49-F238E27FC236}">
                <a16:creationId xmlns:a16="http://schemas.microsoft.com/office/drawing/2014/main" id="{CF0369BA-DA63-4F2B-BAE2-40F7E347EEED}"/>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1332790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CBB30-D1E6-4F6E-838F-647A456DC7B5}"/>
              </a:ext>
            </a:extLst>
          </p:cNvPr>
          <p:cNvSpPr>
            <a:spLocks noGrp="1"/>
          </p:cNvSpPr>
          <p:nvPr>
            <p:ph type="title"/>
          </p:nvPr>
        </p:nvSpPr>
        <p:spPr/>
        <p:txBody>
          <a:bodyPr/>
          <a:lstStyle/>
          <a:p>
            <a:r>
              <a:rPr lang="fr-FR" dirty="0"/>
              <a:t>Entreprises potentielles</a:t>
            </a:r>
          </a:p>
        </p:txBody>
      </p:sp>
      <p:sp>
        <p:nvSpPr>
          <p:cNvPr id="3" name="Espace réservé du contenu 2">
            <a:extLst>
              <a:ext uri="{FF2B5EF4-FFF2-40B4-BE49-F238E27FC236}">
                <a16:creationId xmlns:a16="http://schemas.microsoft.com/office/drawing/2014/main" id="{AE6B8E8F-CED4-4D48-B0E9-AACA0EB67A34}"/>
              </a:ext>
            </a:extLst>
          </p:cNvPr>
          <p:cNvSpPr>
            <a:spLocks noGrp="1"/>
          </p:cNvSpPr>
          <p:nvPr>
            <p:ph sz="quarter" idx="10"/>
          </p:nvPr>
        </p:nvSpPr>
        <p:spPr/>
        <p:txBody>
          <a:bodyPr/>
          <a:lstStyle/>
          <a:p>
            <a:r>
              <a:rPr lang="fr-FR" dirty="0"/>
              <a:t>Quelles sont les entreprises qui pourraient nous fournir des cas d’études correspondant à nos scénarii?</a:t>
            </a:r>
          </a:p>
          <a:p>
            <a:pPr lvl="1"/>
            <a:r>
              <a:rPr lang="fr-FR" dirty="0"/>
              <a:t>Rolland, Laurent?</a:t>
            </a:r>
          </a:p>
        </p:txBody>
      </p:sp>
    </p:spTree>
    <p:extLst>
      <p:ext uri="{BB962C8B-B14F-4D97-AF65-F5344CB8AC3E}">
        <p14:creationId xmlns:p14="http://schemas.microsoft.com/office/powerpoint/2010/main" val="25518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a:t>Détails</a:t>
            </a:r>
            <a:r>
              <a:rPr lang="en-GB" dirty="0"/>
              <a:t> de la </a:t>
            </a:r>
            <a:r>
              <a:rPr lang="en-GB" dirty="0" err="1"/>
              <a:t>présentation</a:t>
            </a:r>
            <a:endParaRPr lang="en-GB" dirty="0"/>
          </a:p>
        </p:txBody>
      </p:sp>
      <p:sp>
        <p:nvSpPr>
          <p:cNvPr id="3" name="Espace réservé du contenu 2"/>
          <p:cNvSpPr>
            <a:spLocks noGrp="1"/>
          </p:cNvSpPr>
          <p:nvPr>
            <p:ph sz="quarter" idx="10"/>
          </p:nvPr>
        </p:nvSpPr>
        <p:spPr/>
        <p:txBody>
          <a:bodyPr/>
          <a:lstStyle/>
          <a:p>
            <a:r>
              <a:rPr lang="en-GB" dirty="0" err="1"/>
              <a:t>Présentation</a:t>
            </a:r>
            <a:r>
              <a:rPr lang="en-GB" dirty="0"/>
              <a:t> du Building Information Modelling</a:t>
            </a:r>
          </a:p>
          <a:p>
            <a:r>
              <a:rPr lang="en-GB" dirty="0" err="1"/>
              <a:t>Présentation</a:t>
            </a:r>
            <a:r>
              <a:rPr lang="en-GB" dirty="0"/>
              <a:t> des </a:t>
            </a:r>
            <a:r>
              <a:rPr lang="en-GB" dirty="0" err="1"/>
              <a:t>scénarii</a:t>
            </a:r>
            <a:endParaRPr lang="en-GB" dirty="0"/>
          </a:p>
          <a:p>
            <a:r>
              <a:rPr lang="en-GB" dirty="0" err="1"/>
              <a:t>Quelles</a:t>
            </a:r>
            <a:r>
              <a:rPr lang="en-GB" dirty="0"/>
              <a:t> </a:t>
            </a:r>
            <a:r>
              <a:rPr lang="en-GB" dirty="0" err="1"/>
              <a:t>entreprises</a:t>
            </a:r>
            <a:r>
              <a:rPr lang="en-GB" dirty="0"/>
              <a:t> </a:t>
            </a:r>
            <a:r>
              <a:rPr lang="en-GB" dirty="0" err="1"/>
              <a:t>possibles</a:t>
            </a:r>
            <a:r>
              <a:rPr lang="en-GB" dirty="0"/>
              <a:t>?</a:t>
            </a:r>
          </a:p>
        </p:txBody>
      </p:sp>
    </p:spTree>
    <p:extLst>
      <p:ext uri="{BB962C8B-B14F-4D97-AF65-F5344CB8AC3E}">
        <p14:creationId xmlns:p14="http://schemas.microsoft.com/office/powerpoint/2010/main" val="1140237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6A67EF-02BF-42EC-B582-A8BC6671AECE}"/>
              </a:ext>
            </a:extLst>
          </p:cNvPr>
          <p:cNvSpPr>
            <a:spLocks noGrp="1"/>
          </p:cNvSpPr>
          <p:nvPr>
            <p:ph type="title"/>
          </p:nvPr>
        </p:nvSpPr>
        <p:spPr/>
        <p:txBody>
          <a:bodyPr/>
          <a:lstStyle/>
          <a:p>
            <a:br>
              <a:rPr lang="fr-FR" dirty="0"/>
            </a:br>
            <a:br>
              <a:rPr lang="fr-FR" dirty="0"/>
            </a:br>
            <a:r>
              <a:rPr lang="fr-FR" dirty="0"/>
              <a:t>Présentation du BIM</a:t>
            </a:r>
          </a:p>
        </p:txBody>
      </p:sp>
      <p:sp>
        <p:nvSpPr>
          <p:cNvPr id="3" name="Espace réservé du texte 2">
            <a:extLst>
              <a:ext uri="{FF2B5EF4-FFF2-40B4-BE49-F238E27FC236}">
                <a16:creationId xmlns:a16="http://schemas.microsoft.com/office/drawing/2014/main" id="{DC8B85B2-1850-40F5-823A-82B088343948}"/>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2563995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F558A1-C085-454B-8ECB-46E9286C3879}"/>
              </a:ext>
            </a:extLst>
          </p:cNvPr>
          <p:cNvSpPr>
            <a:spLocks noGrp="1"/>
          </p:cNvSpPr>
          <p:nvPr>
            <p:ph type="title" idx="4294967295"/>
          </p:nvPr>
        </p:nvSpPr>
        <p:spPr>
          <a:xfrm>
            <a:off x="0" y="0"/>
            <a:ext cx="0" cy="0"/>
          </a:xfrm>
        </p:spPr>
        <p:txBody>
          <a:bodyPr>
            <a:normAutofit fontScale="90000"/>
          </a:bodyPr>
          <a:lstStyle/>
          <a:p>
            <a:pPr>
              <a:defRPr/>
            </a:pPr>
            <a:endParaRPr lang="fr-FR" dirty="0"/>
          </a:p>
        </p:txBody>
      </p:sp>
      <p:pic>
        <p:nvPicPr>
          <p:cNvPr id="1028" name="Picture 4" descr="Building Information Modeling (BIM) illustration">
            <a:extLst>
              <a:ext uri="{FF2B5EF4-FFF2-40B4-BE49-F238E27FC236}">
                <a16:creationId xmlns:a16="http://schemas.microsoft.com/office/drawing/2014/main" id="{45B82C84-8A96-4A63-8C23-B090088720FA}"/>
              </a:ext>
            </a:extLst>
          </p:cNvPr>
          <p:cNvPicPr>
            <a:picLocks noChangeAspect="1" noChangeArrowheads="1"/>
          </p:cNvPicPr>
          <p:nvPr/>
        </p:nvPicPr>
        <p:blipFill>
          <a:blip r:embed="rId3"/>
          <a:srcRect/>
          <a:stretch>
            <a:fillRect/>
          </a:stretch>
        </p:blipFill>
        <p:spPr bwMode="auto">
          <a:xfrm>
            <a:off x="1139825" y="1196975"/>
            <a:ext cx="6935788" cy="5184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Pentagone 8">
            <a:extLst>
              <a:ext uri="{FF2B5EF4-FFF2-40B4-BE49-F238E27FC236}">
                <a16:creationId xmlns:a16="http://schemas.microsoft.com/office/drawing/2014/main" id="{AC867307-844E-45C0-A21B-8F0BAFD149A1}"/>
              </a:ext>
            </a:extLst>
          </p:cNvPr>
          <p:cNvSpPr/>
          <p:nvPr/>
        </p:nvSpPr>
        <p:spPr>
          <a:xfrm flipH="1">
            <a:off x="7164388" y="4437063"/>
            <a:ext cx="1395412" cy="484187"/>
          </a:xfrm>
          <a:prstGeom prst="homePlate">
            <a:avLst/>
          </a:prstGeom>
          <a:ln w="190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fr-FR" sz="1600" dirty="0">
                <a:latin typeface="Arial Narrow" pitchFamily="34" charset="0"/>
                <a:cs typeface="Arial" pitchFamily="34" charset="0"/>
              </a:rPr>
              <a:t>Phase du cycle de vie</a:t>
            </a:r>
          </a:p>
        </p:txBody>
      </p:sp>
      <p:sp>
        <p:nvSpPr>
          <p:cNvPr id="23557" name="Titre 2">
            <a:extLst>
              <a:ext uri="{FF2B5EF4-FFF2-40B4-BE49-F238E27FC236}">
                <a16:creationId xmlns:a16="http://schemas.microsoft.com/office/drawing/2014/main" id="{B6F43816-8AB0-43C0-AA7A-F10FA5BE4A57}"/>
              </a:ext>
            </a:extLst>
          </p:cNvPr>
          <p:cNvSpPr txBox="1">
            <a:spLocks/>
          </p:cNvSpPr>
          <p:nvPr/>
        </p:nvSpPr>
        <p:spPr bwMode="auto">
          <a:xfrm>
            <a:off x="457200" y="260350"/>
            <a:ext cx="8229600"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fr-FR" altLang="fr-FR" sz="2800" b="1">
                <a:solidFill>
                  <a:srgbClr val="780010"/>
                </a:solidFill>
                <a:cs typeface="Arial" panose="020B0604020202020204" pitchFamily="34" charset="0"/>
              </a:rPr>
              <a:t>Le processus de construction …</a:t>
            </a:r>
          </a:p>
        </p:txBody>
      </p:sp>
    </p:spTree>
    <p:extLst>
      <p:ext uri="{BB962C8B-B14F-4D97-AF65-F5344CB8AC3E}">
        <p14:creationId xmlns:p14="http://schemas.microsoft.com/office/powerpoint/2010/main" val="54232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F558A1-C085-454B-8ECB-46E9286C3879}"/>
              </a:ext>
            </a:extLst>
          </p:cNvPr>
          <p:cNvSpPr>
            <a:spLocks noGrp="1"/>
          </p:cNvSpPr>
          <p:nvPr>
            <p:ph type="title" idx="4294967295"/>
          </p:nvPr>
        </p:nvSpPr>
        <p:spPr>
          <a:xfrm>
            <a:off x="0" y="0"/>
            <a:ext cx="0" cy="0"/>
          </a:xfrm>
        </p:spPr>
        <p:txBody>
          <a:bodyPr>
            <a:normAutofit fontScale="90000"/>
          </a:bodyPr>
          <a:lstStyle/>
          <a:p>
            <a:pPr>
              <a:defRPr/>
            </a:pPr>
            <a:endParaRPr lang="fr-FR" dirty="0"/>
          </a:p>
        </p:txBody>
      </p:sp>
      <p:pic>
        <p:nvPicPr>
          <p:cNvPr id="1028" name="Picture 4" descr="Building Information Modeling (BIM) illustration">
            <a:extLst>
              <a:ext uri="{FF2B5EF4-FFF2-40B4-BE49-F238E27FC236}">
                <a16:creationId xmlns:a16="http://schemas.microsoft.com/office/drawing/2014/main" id="{45B82C84-8A96-4A63-8C23-B090088720FA}"/>
              </a:ext>
            </a:extLst>
          </p:cNvPr>
          <p:cNvPicPr>
            <a:picLocks noChangeAspect="1" noChangeArrowheads="1"/>
          </p:cNvPicPr>
          <p:nvPr/>
        </p:nvPicPr>
        <p:blipFill>
          <a:blip r:embed="rId2"/>
          <a:srcRect/>
          <a:stretch>
            <a:fillRect/>
          </a:stretch>
        </p:blipFill>
        <p:spPr bwMode="auto">
          <a:xfrm>
            <a:off x="1139825" y="1196975"/>
            <a:ext cx="6935788" cy="5184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Pentagone 5">
            <a:extLst>
              <a:ext uri="{FF2B5EF4-FFF2-40B4-BE49-F238E27FC236}">
                <a16:creationId xmlns:a16="http://schemas.microsoft.com/office/drawing/2014/main" id="{248DE9A3-0FEF-4724-AB95-C20FC5C5D05C}"/>
              </a:ext>
            </a:extLst>
          </p:cNvPr>
          <p:cNvSpPr/>
          <p:nvPr/>
        </p:nvSpPr>
        <p:spPr>
          <a:xfrm>
            <a:off x="2578100" y="3357563"/>
            <a:ext cx="1420813" cy="412750"/>
          </a:xfrm>
          <a:prstGeom prst="homePlate">
            <a:avLst/>
          </a:prstGeom>
          <a:ln w="190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fr-FR" sz="1600" dirty="0">
                <a:latin typeface="Arial Narrow" pitchFamily="34" charset="0"/>
                <a:cs typeface="Arial" pitchFamily="34" charset="0"/>
              </a:rPr>
              <a:t>Objet d’études</a:t>
            </a:r>
          </a:p>
        </p:txBody>
      </p:sp>
      <p:sp>
        <p:nvSpPr>
          <p:cNvPr id="9" name="Pentagone 8">
            <a:extLst>
              <a:ext uri="{FF2B5EF4-FFF2-40B4-BE49-F238E27FC236}">
                <a16:creationId xmlns:a16="http://schemas.microsoft.com/office/drawing/2014/main" id="{AC867307-844E-45C0-A21B-8F0BAFD149A1}"/>
              </a:ext>
            </a:extLst>
          </p:cNvPr>
          <p:cNvSpPr/>
          <p:nvPr/>
        </p:nvSpPr>
        <p:spPr>
          <a:xfrm flipH="1">
            <a:off x="7164388" y="4437063"/>
            <a:ext cx="1395412" cy="484187"/>
          </a:xfrm>
          <a:prstGeom prst="homePlate">
            <a:avLst/>
          </a:prstGeom>
          <a:ln w="190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fr-FR" sz="1600" dirty="0">
                <a:latin typeface="Arial Narrow" pitchFamily="34" charset="0"/>
                <a:cs typeface="Arial" pitchFamily="34" charset="0"/>
              </a:rPr>
              <a:t>Phase du cycle de vie</a:t>
            </a:r>
          </a:p>
        </p:txBody>
      </p:sp>
      <p:sp>
        <p:nvSpPr>
          <p:cNvPr id="25606" name="Titre 2">
            <a:extLst>
              <a:ext uri="{FF2B5EF4-FFF2-40B4-BE49-F238E27FC236}">
                <a16:creationId xmlns:a16="http://schemas.microsoft.com/office/drawing/2014/main" id="{8B998B3E-27B1-45D0-9AFA-A097CE08B6F9}"/>
              </a:ext>
            </a:extLst>
          </p:cNvPr>
          <p:cNvSpPr txBox="1">
            <a:spLocks/>
          </p:cNvSpPr>
          <p:nvPr/>
        </p:nvSpPr>
        <p:spPr bwMode="auto">
          <a:xfrm>
            <a:off x="463550" y="260350"/>
            <a:ext cx="8229600"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fr-FR" altLang="fr-FR" sz="2800" b="1">
                <a:solidFill>
                  <a:srgbClr val="780010"/>
                </a:solidFill>
                <a:cs typeface="Arial" panose="020B0604020202020204" pitchFamily="34" charset="0"/>
              </a:rPr>
              <a:t>… supporté par un système informatique</a:t>
            </a:r>
          </a:p>
        </p:txBody>
      </p:sp>
      <p:sp>
        <p:nvSpPr>
          <p:cNvPr id="8" name="Pentagone 5">
            <a:extLst>
              <a:ext uri="{FF2B5EF4-FFF2-40B4-BE49-F238E27FC236}">
                <a16:creationId xmlns:a16="http://schemas.microsoft.com/office/drawing/2014/main" id="{45237D70-F437-40B7-BC7B-9B24816B3CE9}"/>
              </a:ext>
            </a:extLst>
          </p:cNvPr>
          <p:cNvSpPr/>
          <p:nvPr/>
        </p:nvSpPr>
        <p:spPr>
          <a:xfrm>
            <a:off x="2578100" y="3357563"/>
            <a:ext cx="1420813" cy="412750"/>
          </a:xfrm>
          <a:prstGeom prst="homePlate">
            <a:avLst/>
          </a:prstGeom>
          <a:ln w="190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fr-FR" sz="1600" dirty="0">
                <a:latin typeface="Arial Narrow" pitchFamily="34" charset="0"/>
                <a:cs typeface="Arial" pitchFamily="34" charset="0"/>
              </a:rPr>
              <a:t>Objet d’études</a:t>
            </a:r>
          </a:p>
        </p:txBody>
      </p:sp>
      <p:sp>
        <p:nvSpPr>
          <p:cNvPr id="10" name="Ellipse 9">
            <a:extLst>
              <a:ext uri="{FF2B5EF4-FFF2-40B4-BE49-F238E27FC236}">
                <a16:creationId xmlns:a16="http://schemas.microsoft.com/office/drawing/2014/main" id="{157D2847-47EA-4289-AD14-300152518FBC}"/>
              </a:ext>
            </a:extLst>
          </p:cNvPr>
          <p:cNvSpPr/>
          <p:nvPr/>
        </p:nvSpPr>
        <p:spPr>
          <a:xfrm>
            <a:off x="4859338" y="1676400"/>
            <a:ext cx="1227137" cy="9144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fr-FR" dirty="0"/>
              <a:t>App 1</a:t>
            </a:r>
          </a:p>
        </p:txBody>
      </p:sp>
      <p:sp>
        <p:nvSpPr>
          <p:cNvPr id="11" name="Cylindre 10">
            <a:extLst>
              <a:ext uri="{FF2B5EF4-FFF2-40B4-BE49-F238E27FC236}">
                <a16:creationId xmlns:a16="http://schemas.microsoft.com/office/drawing/2014/main" id="{F09FD408-E187-41D9-A6D0-2E74031F2E85}"/>
              </a:ext>
            </a:extLst>
          </p:cNvPr>
          <p:cNvSpPr/>
          <p:nvPr/>
        </p:nvSpPr>
        <p:spPr>
          <a:xfrm>
            <a:off x="3998913" y="2997200"/>
            <a:ext cx="1227137" cy="1152525"/>
          </a:xfrm>
          <a:prstGeom prst="can">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fr-FR" dirty="0"/>
              <a:t>Base de données </a:t>
            </a:r>
          </a:p>
        </p:txBody>
      </p:sp>
      <p:sp>
        <p:nvSpPr>
          <p:cNvPr id="12" name="Ellipse 11">
            <a:extLst>
              <a:ext uri="{FF2B5EF4-FFF2-40B4-BE49-F238E27FC236}">
                <a16:creationId xmlns:a16="http://schemas.microsoft.com/office/drawing/2014/main" id="{7319DC90-D42E-44C5-9230-522ACC161BCE}"/>
              </a:ext>
            </a:extLst>
          </p:cNvPr>
          <p:cNvSpPr/>
          <p:nvPr/>
        </p:nvSpPr>
        <p:spPr>
          <a:xfrm>
            <a:off x="6086475" y="2143125"/>
            <a:ext cx="1227138" cy="9144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fr-FR" dirty="0"/>
              <a:t>App 2</a:t>
            </a:r>
          </a:p>
        </p:txBody>
      </p:sp>
      <p:sp>
        <p:nvSpPr>
          <p:cNvPr id="13" name="Ellipse 12">
            <a:extLst>
              <a:ext uri="{FF2B5EF4-FFF2-40B4-BE49-F238E27FC236}">
                <a16:creationId xmlns:a16="http://schemas.microsoft.com/office/drawing/2014/main" id="{67D83009-25A7-4EEC-9B96-FA9B050A15AE}"/>
              </a:ext>
            </a:extLst>
          </p:cNvPr>
          <p:cNvSpPr/>
          <p:nvPr/>
        </p:nvSpPr>
        <p:spPr>
          <a:xfrm>
            <a:off x="5937250" y="4149725"/>
            <a:ext cx="1227138" cy="9144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fr-FR" dirty="0"/>
              <a:t>App n</a:t>
            </a:r>
          </a:p>
        </p:txBody>
      </p:sp>
      <p:cxnSp>
        <p:nvCxnSpPr>
          <p:cNvPr id="14" name="Connecteur droit 13">
            <a:extLst>
              <a:ext uri="{FF2B5EF4-FFF2-40B4-BE49-F238E27FC236}">
                <a16:creationId xmlns:a16="http://schemas.microsoft.com/office/drawing/2014/main" id="{8464C6C8-C81E-4E33-AF89-6CD3D37B600F}"/>
              </a:ext>
            </a:extLst>
          </p:cNvPr>
          <p:cNvCxnSpPr>
            <a:stCxn id="10" idx="3"/>
            <a:endCxn id="11" idx="1"/>
          </p:cNvCxnSpPr>
          <p:nvPr/>
        </p:nvCxnSpPr>
        <p:spPr>
          <a:xfrm flipH="1">
            <a:off x="4611688" y="2457450"/>
            <a:ext cx="428625" cy="539750"/>
          </a:xfrm>
          <a:prstGeom prst="line">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B8C8F8C5-9299-41D5-A28B-FB84554D7411}"/>
              </a:ext>
            </a:extLst>
          </p:cNvPr>
          <p:cNvCxnSpPr>
            <a:cxnSpLocks/>
            <a:stCxn id="12" idx="3"/>
          </p:cNvCxnSpPr>
          <p:nvPr/>
        </p:nvCxnSpPr>
        <p:spPr>
          <a:xfrm flipH="1">
            <a:off x="5326063" y="2924175"/>
            <a:ext cx="941387" cy="596900"/>
          </a:xfrm>
          <a:prstGeom prst="line">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7E2F03BA-D697-44DD-8CFB-0DEE68901484}"/>
              </a:ext>
            </a:extLst>
          </p:cNvPr>
          <p:cNvCxnSpPr>
            <a:cxnSpLocks/>
            <a:stCxn id="13" idx="2"/>
          </p:cNvCxnSpPr>
          <p:nvPr/>
        </p:nvCxnSpPr>
        <p:spPr>
          <a:xfrm flipH="1" flipV="1">
            <a:off x="4681538" y="4149725"/>
            <a:ext cx="1255712" cy="457200"/>
          </a:xfrm>
          <a:prstGeom prst="line">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06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362" name="Line 2">
            <a:extLst>
              <a:ext uri="{FF2B5EF4-FFF2-40B4-BE49-F238E27FC236}">
                <a16:creationId xmlns:a16="http://schemas.microsoft.com/office/drawing/2014/main" id="{BB1F3AAC-4666-4B61-B273-652F6547133F}"/>
              </a:ext>
            </a:extLst>
          </p:cNvPr>
          <p:cNvCxnSpPr>
            <a:cxnSpLocks noChangeShapeType="1"/>
          </p:cNvCxnSpPr>
          <p:nvPr/>
        </p:nvCxnSpPr>
        <p:spPr bwMode="auto">
          <a:xfrm>
            <a:off x="1822450" y="1490663"/>
            <a:ext cx="1571625" cy="1177925"/>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cxnSp>
      <p:grpSp>
        <p:nvGrpSpPr>
          <p:cNvPr id="2" name="Group 3">
            <a:extLst>
              <a:ext uri="{FF2B5EF4-FFF2-40B4-BE49-F238E27FC236}">
                <a16:creationId xmlns:a16="http://schemas.microsoft.com/office/drawing/2014/main" id="{45DCA172-DDBA-4302-80B9-04CF58EA7F52}"/>
              </a:ext>
            </a:extLst>
          </p:cNvPr>
          <p:cNvGrpSpPr>
            <a:grpSpLocks/>
          </p:cNvGrpSpPr>
          <p:nvPr/>
        </p:nvGrpSpPr>
        <p:grpSpPr bwMode="auto">
          <a:xfrm>
            <a:off x="415925" y="1169988"/>
            <a:ext cx="1406525" cy="903287"/>
            <a:chOff x="592583" y="1830387"/>
            <a:chExt cx="2001404" cy="1286228"/>
          </a:xfrm>
        </p:grpSpPr>
        <p:pic>
          <p:nvPicPr>
            <p:cNvPr id="42051" name="Picture 5" descr="RST_transparent.gif">
              <a:extLst>
                <a:ext uri="{FF2B5EF4-FFF2-40B4-BE49-F238E27FC236}">
                  <a16:creationId xmlns:a16="http://schemas.microsoft.com/office/drawing/2014/main" id="{EDF20514-2FD1-4A18-A33E-5E168F6F4E1A}"/>
                </a:ext>
              </a:extLst>
            </p:cNvPr>
            <p:cNvPicPr>
              <a:picLocks noChangeAspect="1"/>
            </p:cNvPicPr>
            <p:nvPr/>
          </p:nvPicPr>
          <p:blipFill>
            <a:blip r:embed="rId3" cstate="print">
              <a:extLst>
                <a:ext uri="{28A0092B-C50C-407E-A947-70E740481C1C}">
                  <a14:useLocalDpi xmlns:a14="http://schemas.microsoft.com/office/drawing/2010/main" val="0"/>
                </a:ext>
              </a:extLst>
            </a:blip>
            <a:srcRect l="19231" t="37692" r="7813" b="10385"/>
            <a:stretch>
              <a:fillRect/>
            </a:stretch>
          </p:blipFill>
          <p:spPr bwMode="auto">
            <a:xfrm>
              <a:off x="592583" y="1830387"/>
              <a:ext cx="200140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52" name="Text Box 68">
              <a:extLst>
                <a:ext uri="{FF2B5EF4-FFF2-40B4-BE49-F238E27FC236}">
                  <a16:creationId xmlns:a16="http://schemas.microsoft.com/office/drawing/2014/main" id="{73236E17-6220-4995-9DA5-4612F6FEF70B}"/>
                </a:ext>
              </a:extLst>
            </p:cNvPr>
            <p:cNvSpPr txBox="1">
              <a:spLocks noChangeArrowheads="1"/>
            </p:cNvSpPr>
            <p:nvPr/>
          </p:nvSpPr>
          <p:spPr bwMode="auto">
            <a:xfrm>
              <a:off x="944932" y="2744530"/>
              <a:ext cx="1296706" cy="37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ea typeface="MS PGothic" panose="020B0600070205080204" pitchFamily="34" charset="-128"/>
                </a:defRPr>
              </a:lvl1pPr>
              <a:lvl2pPr marL="742950" indent="-285750" defTabSz="815975">
                <a:defRPr>
                  <a:solidFill>
                    <a:schemeClr val="tx1"/>
                  </a:solidFill>
                  <a:latin typeface="Arial" panose="020B0604020202020204" pitchFamily="34" charset="0"/>
                  <a:ea typeface="MS PGothic" panose="020B0600070205080204" pitchFamily="34" charset="-128"/>
                </a:defRPr>
              </a:lvl2pPr>
              <a:lvl3pPr marL="1143000" indent="-228600" defTabSz="815975">
                <a:defRPr>
                  <a:solidFill>
                    <a:schemeClr val="tx1"/>
                  </a:solidFill>
                  <a:latin typeface="Arial" panose="020B0604020202020204" pitchFamily="34" charset="0"/>
                  <a:ea typeface="MS PGothic" panose="020B0600070205080204" pitchFamily="34" charset="-128"/>
                </a:defRPr>
              </a:lvl3pPr>
              <a:lvl4pPr marL="1600200" indent="-228600" defTabSz="815975">
                <a:defRPr>
                  <a:solidFill>
                    <a:schemeClr val="tx1"/>
                  </a:solidFill>
                  <a:latin typeface="Arial" panose="020B0604020202020204" pitchFamily="34" charset="0"/>
                  <a:ea typeface="MS PGothic" panose="020B0600070205080204" pitchFamily="34" charset="-128"/>
                </a:defRPr>
              </a:lvl4pPr>
              <a:lvl5pPr marL="2057400" indent="-228600" defTabSz="815975">
                <a:defRPr>
                  <a:solidFill>
                    <a:schemeClr val="tx1"/>
                  </a:solidFill>
                  <a:latin typeface="Arial" panose="020B0604020202020204" pitchFamily="34" charset="0"/>
                  <a:ea typeface="MS PGothic" panose="020B0600070205080204" pitchFamily="34" charset="-128"/>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fr-FR" altLang="fr-FR" sz="1100">
                  <a:latin typeface="Frutiger Next LT W1G"/>
                  <a:ea typeface="ヒラギノ角ゴ Pro W3"/>
                  <a:cs typeface="ヒラギノ角ゴ Pro W3"/>
                </a:rPr>
                <a:t>Structure</a:t>
              </a:r>
            </a:p>
          </p:txBody>
        </p:sp>
      </p:grpSp>
      <p:grpSp>
        <p:nvGrpSpPr>
          <p:cNvPr id="3" name="Group 4">
            <a:extLst>
              <a:ext uri="{FF2B5EF4-FFF2-40B4-BE49-F238E27FC236}">
                <a16:creationId xmlns:a16="http://schemas.microsoft.com/office/drawing/2014/main" id="{20C2D43C-9D3C-4A95-B6D3-332D91DFC6BA}"/>
              </a:ext>
            </a:extLst>
          </p:cNvPr>
          <p:cNvGrpSpPr>
            <a:grpSpLocks/>
          </p:cNvGrpSpPr>
          <p:nvPr/>
        </p:nvGrpSpPr>
        <p:grpSpPr bwMode="auto">
          <a:xfrm>
            <a:off x="377825" y="2444750"/>
            <a:ext cx="1354138" cy="890588"/>
            <a:chOff x="535781" y="3524484"/>
            <a:chExt cx="1930216" cy="1268659"/>
          </a:xfrm>
        </p:grpSpPr>
        <p:pic>
          <p:nvPicPr>
            <p:cNvPr id="42049" name="Picture 18" descr="Arch_transparent2.gif">
              <a:extLst>
                <a:ext uri="{FF2B5EF4-FFF2-40B4-BE49-F238E27FC236}">
                  <a16:creationId xmlns:a16="http://schemas.microsoft.com/office/drawing/2014/main" id="{8EB376A6-15D4-4C8D-900A-141A07B6C946}"/>
                </a:ext>
              </a:extLst>
            </p:cNvPr>
            <p:cNvPicPr>
              <a:picLocks noChangeAspect="1"/>
            </p:cNvPicPr>
            <p:nvPr/>
          </p:nvPicPr>
          <p:blipFill>
            <a:blip r:embed="rId4" cstate="print">
              <a:extLst>
                <a:ext uri="{28A0092B-C50C-407E-A947-70E740481C1C}">
                  <a14:useLocalDpi xmlns:a14="http://schemas.microsoft.com/office/drawing/2010/main" val="0"/>
                </a:ext>
              </a:extLst>
            </a:blip>
            <a:srcRect l="24817" t="33133" r="33015" b="35944"/>
            <a:stretch>
              <a:fillRect/>
            </a:stretch>
          </p:blipFill>
          <p:spPr bwMode="auto">
            <a:xfrm>
              <a:off x="535781" y="3524484"/>
              <a:ext cx="193021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50" name="Text Box 66">
              <a:extLst>
                <a:ext uri="{FF2B5EF4-FFF2-40B4-BE49-F238E27FC236}">
                  <a16:creationId xmlns:a16="http://schemas.microsoft.com/office/drawing/2014/main" id="{7E4FE28C-FC38-4703-85C1-DD4170DC2E8F}"/>
                </a:ext>
              </a:extLst>
            </p:cNvPr>
            <p:cNvSpPr txBox="1">
              <a:spLocks noChangeArrowheads="1"/>
            </p:cNvSpPr>
            <p:nvPr/>
          </p:nvSpPr>
          <p:spPr bwMode="auto">
            <a:xfrm>
              <a:off x="853512" y="4420624"/>
              <a:ext cx="1461562" cy="37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ea typeface="MS PGothic" panose="020B0600070205080204" pitchFamily="34" charset="-128"/>
                </a:defRPr>
              </a:lvl1pPr>
              <a:lvl2pPr marL="742950" indent="-285750" defTabSz="815975">
                <a:defRPr>
                  <a:solidFill>
                    <a:schemeClr val="tx1"/>
                  </a:solidFill>
                  <a:latin typeface="Arial" panose="020B0604020202020204" pitchFamily="34" charset="0"/>
                  <a:ea typeface="MS PGothic" panose="020B0600070205080204" pitchFamily="34" charset="-128"/>
                </a:defRPr>
              </a:lvl2pPr>
              <a:lvl3pPr marL="1143000" indent="-228600" defTabSz="815975">
                <a:defRPr>
                  <a:solidFill>
                    <a:schemeClr val="tx1"/>
                  </a:solidFill>
                  <a:latin typeface="Arial" panose="020B0604020202020204" pitchFamily="34" charset="0"/>
                  <a:ea typeface="MS PGothic" panose="020B0600070205080204" pitchFamily="34" charset="-128"/>
                </a:defRPr>
              </a:lvl3pPr>
              <a:lvl4pPr marL="1600200" indent="-228600" defTabSz="815975">
                <a:defRPr>
                  <a:solidFill>
                    <a:schemeClr val="tx1"/>
                  </a:solidFill>
                  <a:latin typeface="Arial" panose="020B0604020202020204" pitchFamily="34" charset="0"/>
                  <a:ea typeface="MS PGothic" panose="020B0600070205080204" pitchFamily="34" charset="-128"/>
                </a:defRPr>
              </a:lvl4pPr>
              <a:lvl5pPr marL="2057400" indent="-228600" defTabSz="815975">
                <a:defRPr>
                  <a:solidFill>
                    <a:schemeClr val="tx1"/>
                  </a:solidFill>
                  <a:latin typeface="Arial" panose="020B0604020202020204" pitchFamily="34" charset="0"/>
                  <a:ea typeface="MS PGothic" panose="020B0600070205080204" pitchFamily="34" charset="-128"/>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fr-FR" altLang="fr-FR" sz="1100">
                  <a:latin typeface="Frutiger Next LT W1G"/>
                  <a:ea typeface="ヒラギノ角ゴ Pro W3"/>
                  <a:cs typeface="ヒラギノ角ゴ Pro W3"/>
                </a:rPr>
                <a:t>Architecture</a:t>
              </a:r>
            </a:p>
          </p:txBody>
        </p:sp>
      </p:grpSp>
      <p:grpSp>
        <p:nvGrpSpPr>
          <p:cNvPr id="4" name="Group 5">
            <a:extLst>
              <a:ext uri="{FF2B5EF4-FFF2-40B4-BE49-F238E27FC236}">
                <a16:creationId xmlns:a16="http://schemas.microsoft.com/office/drawing/2014/main" id="{E8F6927A-CEA2-4C4E-B2C9-1B7CA9B0608E}"/>
              </a:ext>
            </a:extLst>
          </p:cNvPr>
          <p:cNvGrpSpPr>
            <a:grpSpLocks/>
          </p:cNvGrpSpPr>
          <p:nvPr/>
        </p:nvGrpSpPr>
        <p:grpSpPr bwMode="auto">
          <a:xfrm>
            <a:off x="350838" y="3706813"/>
            <a:ext cx="1558925" cy="904875"/>
            <a:chOff x="500063" y="5488341"/>
            <a:chExt cx="2217247" cy="1285840"/>
          </a:xfrm>
        </p:grpSpPr>
        <p:pic>
          <p:nvPicPr>
            <p:cNvPr id="42047" name="Picture 47" descr="MEP_transparent.gif">
              <a:extLst>
                <a:ext uri="{FF2B5EF4-FFF2-40B4-BE49-F238E27FC236}">
                  <a16:creationId xmlns:a16="http://schemas.microsoft.com/office/drawing/2014/main" id="{188D7BB3-F164-460A-8EE6-32220C2CA72D}"/>
                </a:ext>
              </a:extLst>
            </p:cNvPr>
            <p:cNvPicPr>
              <a:picLocks noChangeAspect="1"/>
            </p:cNvPicPr>
            <p:nvPr/>
          </p:nvPicPr>
          <p:blipFill>
            <a:blip r:embed="rId5" cstate="print">
              <a:extLst>
                <a:ext uri="{28A0092B-C50C-407E-A947-70E740481C1C}">
                  <a14:useLocalDpi xmlns:a14="http://schemas.microsoft.com/office/drawing/2010/main" val="0"/>
                </a:ext>
              </a:extLst>
            </a:blip>
            <a:srcRect l="18961" t="50000" r="20132" b="14392"/>
            <a:stretch>
              <a:fillRect/>
            </a:stretch>
          </p:blipFill>
          <p:spPr bwMode="auto">
            <a:xfrm>
              <a:off x="500063" y="5488341"/>
              <a:ext cx="221724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48" name="Text Box 64">
              <a:extLst>
                <a:ext uri="{FF2B5EF4-FFF2-40B4-BE49-F238E27FC236}">
                  <a16:creationId xmlns:a16="http://schemas.microsoft.com/office/drawing/2014/main" id="{B23782B4-1474-43D0-99F8-9A4F3CD55C9D}"/>
                </a:ext>
              </a:extLst>
            </p:cNvPr>
            <p:cNvSpPr txBox="1">
              <a:spLocks noChangeArrowheads="1"/>
            </p:cNvSpPr>
            <p:nvPr/>
          </p:nvSpPr>
          <p:spPr bwMode="auto">
            <a:xfrm>
              <a:off x="960336" y="6402209"/>
              <a:ext cx="1296699" cy="37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ea typeface="MS PGothic" panose="020B0600070205080204" pitchFamily="34" charset="-128"/>
                </a:defRPr>
              </a:lvl1pPr>
              <a:lvl2pPr marL="742950" indent="-285750" defTabSz="815975">
                <a:defRPr>
                  <a:solidFill>
                    <a:schemeClr val="tx1"/>
                  </a:solidFill>
                  <a:latin typeface="Arial" panose="020B0604020202020204" pitchFamily="34" charset="0"/>
                  <a:ea typeface="MS PGothic" panose="020B0600070205080204" pitchFamily="34" charset="-128"/>
                </a:defRPr>
              </a:lvl2pPr>
              <a:lvl3pPr marL="1143000" indent="-228600" defTabSz="815975">
                <a:defRPr>
                  <a:solidFill>
                    <a:schemeClr val="tx1"/>
                  </a:solidFill>
                  <a:latin typeface="Arial" panose="020B0604020202020204" pitchFamily="34" charset="0"/>
                  <a:ea typeface="MS PGothic" panose="020B0600070205080204" pitchFamily="34" charset="-128"/>
                </a:defRPr>
              </a:lvl3pPr>
              <a:lvl4pPr marL="1600200" indent="-228600" defTabSz="815975">
                <a:defRPr>
                  <a:solidFill>
                    <a:schemeClr val="tx1"/>
                  </a:solidFill>
                  <a:latin typeface="Arial" panose="020B0604020202020204" pitchFamily="34" charset="0"/>
                  <a:ea typeface="MS PGothic" panose="020B0600070205080204" pitchFamily="34" charset="-128"/>
                </a:defRPr>
              </a:lvl4pPr>
              <a:lvl5pPr marL="2057400" indent="-228600" defTabSz="815975">
                <a:defRPr>
                  <a:solidFill>
                    <a:schemeClr val="tx1"/>
                  </a:solidFill>
                  <a:latin typeface="Arial" panose="020B0604020202020204" pitchFamily="34" charset="0"/>
                  <a:ea typeface="MS PGothic" panose="020B0600070205080204" pitchFamily="34" charset="-128"/>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fr-FR" altLang="fr-FR" sz="1100">
                  <a:latin typeface="Frutiger Next LT W1G"/>
                  <a:ea typeface="ヒラギノ角ゴ Pro W3"/>
                  <a:cs typeface="ヒラギノ角ゴ Pro W3"/>
                </a:rPr>
                <a:t>MEP</a:t>
              </a:r>
            </a:p>
          </p:txBody>
        </p:sp>
      </p:grpSp>
      <p:grpSp>
        <p:nvGrpSpPr>
          <p:cNvPr id="5" name="Group 6">
            <a:extLst>
              <a:ext uri="{FF2B5EF4-FFF2-40B4-BE49-F238E27FC236}">
                <a16:creationId xmlns:a16="http://schemas.microsoft.com/office/drawing/2014/main" id="{C5DD8808-C8B8-46CE-83BC-62EE08927CB5}"/>
              </a:ext>
            </a:extLst>
          </p:cNvPr>
          <p:cNvGrpSpPr>
            <a:grpSpLocks/>
          </p:cNvGrpSpPr>
          <p:nvPr/>
        </p:nvGrpSpPr>
        <p:grpSpPr bwMode="auto">
          <a:xfrm>
            <a:off x="127000" y="4981575"/>
            <a:ext cx="2081213" cy="884238"/>
            <a:chOff x="180974" y="7255131"/>
            <a:chExt cx="2961410" cy="1256529"/>
          </a:xfrm>
        </p:grpSpPr>
        <p:pic>
          <p:nvPicPr>
            <p:cNvPr id="42045" name="Picture 3" descr="Civil_transparent.gif">
              <a:extLst>
                <a:ext uri="{FF2B5EF4-FFF2-40B4-BE49-F238E27FC236}">
                  <a16:creationId xmlns:a16="http://schemas.microsoft.com/office/drawing/2014/main" id="{3431B134-3508-43EB-8E69-590C5AAD999D}"/>
                </a:ext>
              </a:extLst>
            </p:cNvPr>
            <p:cNvPicPr>
              <a:picLocks noChangeAspect="1"/>
            </p:cNvPicPr>
            <p:nvPr/>
          </p:nvPicPr>
          <p:blipFill>
            <a:blip r:embed="rId6">
              <a:extLst>
                <a:ext uri="{28A0092B-C50C-407E-A947-70E740481C1C}">
                  <a14:useLocalDpi xmlns:a14="http://schemas.microsoft.com/office/drawing/2010/main" val="0"/>
                </a:ext>
              </a:extLst>
            </a:blip>
            <a:srcRect l="2841" t="32001" b="20000"/>
            <a:stretch>
              <a:fillRect/>
            </a:stretch>
          </p:blipFill>
          <p:spPr bwMode="auto">
            <a:xfrm>
              <a:off x="180974" y="7255131"/>
              <a:ext cx="296141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46" name="Text Box 62">
              <a:extLst>
                <a:ext uri="{FF2B5EF4-FFF2-40B4-BE49-F238E27FC236}">
                  <a16:creationId xmlns:a16="http://schemas.microsoft.com/office/drawing/2014/main" id="{8BE7E610-206B-4205-8F36-E10C88950BF4}"/>
                </a:ext>
              </a:extLst>
            </p:cNvPr>
            <p:cNvSpPr txBox="1">
              <a:spLocks noChangeArrowheads="1"/>
            </p:cNvSpPr>
            <p:nvPr/>
          </p:nvSpPr>
          <p:spPr bwMode="auto">
            <a:xfrm>
              <a:off x="1022053" y="8139659"/>
              <a:ext cx="1294128" cy="37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ea typeface="MS PGothic" panose="020B0600070205080204" pitchFamily="34" charset="-128"/>
                </a:defRPr>
              </a:lvl1pPr>
              <a:lvl2pPr marL="742950" indent="-285750" defTabSz="815975">
                <a:defRPr>
                  <a:solidFill>
                    <a:schemeClr val="tx1"/>
                  </a:solidFill>
                  <a:latin typeface="Arial" panose="020B0604020202020204" pitchFamily="34" charset="0"/>
                  <a:ea typeface="MS PGothic" panose="020B0600070205080204" pitchFamily="34" charset="-128"/>
                </a:defRPr>
              </a:lvl2pPr>
              <a:lvl3pPr marL="1143000" indent="-228600" defTabSz="815975">
                <a:defRPr>
                  <a:solidFill>
                    <a:schemeClr val="tx1"/>
                  </a:solidFill>
                  <a:latin typeface="Arial" panose="020B0604020202020204" pitchFamily="34" charset="0"/>
                  <a:ea typeface="MS PGothic" panose="020B0600070205080204" pitchFamily="34" charset="-128"/>
                </a:defRPr>
              </a:lvl3pPr>
              <a:lvl4pPr marL="1600200" indent="-228600" defTabSz="815975">
                <a:defRPr>
                  <a:solidFill>
                    <a:schemeClr val="tx1"/>
                  </a:solidFill>
                  <a:latin typeface="Arial" panose="020B0604020202020204" pitchFamily="34" charset="0"/>
                  <a:ea typeface="MS PGothic" panose="020B0600070205080204" pitchFamily="34" charset="-128"/>
                </a:defRPr>
              </a:lvl4pPr>
              <a:lvl5pPr marL="2057400" indent="-228600" defTabSz="815975">
                <a:defRPr>
                  <a:solidFill>
                    <a:schemeClr val="tx1"/>
                  </a:solidFill>
                  <a:latin typeface="Arial" panose="020B0604020202020204" pitchFamily="34" charset="0"/>
                  <a:ea typeface="MS PGothic" panose="020B0600070205080204" pitchFamily="34" charset="-128"/>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fr-FR" altLang="fr-FR" sz="1100">
                  <a:latin typeface="Frutiger Next LT W1G"/>
                  <a:ea typeface="ヒラギノ角ゴ Pro W3"/>
                  <a:cs typeface="ヒラギノ角ゴ Pro W3"/>
                </a:rPr>
                <a:t>VRD</a:t>
              </a:r>
            </a:p>
          </p:txBody>
        </p:sp>
      </p:grpSp>
      <p:sp>
        <p:nvSpPr>
          <p:cNvPr id="87" name="Text Box 7">
            <a:extLst>
              <a:ext uri="{FF2B5EF4-FFF2-40B4-BE49-F238E27FC236}">
                <a16:creationId xmlns:a16="http://schemas.microsoft.com/office/drawing/2014/main" id="{92646A0F-F0D1-4C8D-8019-C3813434B940}"/>
              </a:ext>
            </a:extLst>
          </p:cNvPr>
          <p:cNvSpPr txBox="1">
            <a:spLocks noChangeArrowheads="1"/>
          </p:cNvSpPr>
          <p:nvPr/>
        </p:nvSpPr>
        <p:spPr bwMode="auto">
          <a:xfrm>
            <a:off x="2363788" y="3935413"/>
            <a:ext cx="23368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434" tIns="28709" rIns="57434" bIns="28709">
            <a:spAutoFit/>
          </a:bodyPr>
          <a:lstStyle>
            <a:lvl1pPr defTabSz="814388">
              <a:defRPr>
                <a:solidFill>
                  <a:schemeClr val="tx1"/>
                </a:solidFill>
                <a:latin typeface="Arial" panose="020B0604020202020204" pitchFamily="34" charset="0"/>
                <a:ea typeface="MS PGothic" panose="020B0600070205080204" pitchFamily="34" charset="-128"/>
              </a:defRPr>
            </a:lvl1pPr>
            <a:lvl2pPr marL="742950" indent="-285750" defTabSz="814388">
              <a:defRPr>
                <a:solidFill>
                  <a:schemeClr val="tx1"/>
                </a:solidFill>
                <a:latin typeface="Arial" panose="020B0604020202020204" pitchFamily="34" charset="0"/>
                <a:ea typeface="MS PGothic" panose="020B0600070205080204" pitchFamily="34" charset="-128"/>
              </a:defRPr>
            </a:lvl2pPr>
            <a:lvl3pPr marL="1143000" indent="-228600" defTabSz="814388">
              <a:defRPr>
                <a:solidFill>
                  <a:schemeClr val="tx1"/>
                </a:solidFill>
                <a:latin typeface="Arial" panose="020B0604020202020204" pitchFamily="34" charset="0"/>
                <a:ea typeface="MS PGothic" panose="020B0600070205080204" pitchFamily="34" charset="-128"/>
              </a:defRPr>
            </a:lvl3pPr>
            <a:lvl4pPr marL="1600200" indent="-228600" defTabSz="814388">
              <a:defRPr>
                <a:solidFill>
                  <a:schemeClr val="tx1"/>
                </a:solidFill>
                <a:latin typeface="Arial" panose="020B0604020202020204" pitchFamily="34" charset="0"/>
                <a:ea typeface="MS PGothic" panose="020B0600070205080204" pitchFamily="34" charset="-128"/>
              </a:defRPr>
            </a:lvl4pPr>
            <a:lvl5pPr marL="2057400" indent="-228600" defTabSz="814388">
              <a:defRPr>
                <a:solidFill>
                  <a:schemeClr val="tx1"/>
                </a:solidFill>
                <a:latin typeface="Arial" panose="020B0604020202020204" pitchFamily="34" charset="0"/>
                <a:ea typeface="MS PGothic" panose="020B0600070205080204" pitchFamily="34" charset="-128"/>
              </a:defRPr>
            </a:lvl5pPr>
            <a:lvl6pPr marL="25146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fr-FR" altLang="fr-FR" sz="1100">
                <a:latin typeface="Frutiger Next LT W1G"/>
                <a:ea typeface="ヒラギノ角ゴ Pro W3"/>
                <a:cs typeface="ヒラギノ角ゴ Pro W3"/>
              </a:rPr>
              <a:t>Modèle BIM pluridisciplinaire </a:t>
            </a:r>
          </a:p>
        </p:txBody>
      </p:sp>
      <p:sp>
        <p:nvSpPr>
          <p:cNvPr id="41992" name="Text Box 8">
            <a:extLst>
              <a:ext uri="{FF2B5EF4-FFF2-40B4-BE49-F238E27FC236}">
                <a16:creationId xmlns:a16="http://schemas.microsoft.com/office/drawing/2014/main" id="{6783012B-BE9C-4803-88A8-8D6466079A7C}"/>
              </a:ext>
            </a:extLst>
          </p:cNvPr>
          <p:cNvSpPr txBox="1">
            <a:spLocks/>
          </p:cNvSpPr>
          <p:nvPr/>
        </p:nvSpPr>
        <p:spPr bwMode="auto">
          <a:xfrm>
            <a:off x="127000" y="44450"/>
            <a:ext cx="90170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434" tIns="28709" rIns="57434" bIns="28709" anchor="ctr"/>
          <a:lstStyle>
            <a:lvl1pPr defTabSz="573088">
              <a:defRPr>
                <a:solidFill>
                  <a:schemeClr val="tx1"/>
                </a:solidFill>
                <a:latin typeface="Arial" panose="020B0604020202020204" pitchFamily="34" charset="0"/>
                <a:ea typeface="MS PGothic" panose="020B0600070205080204" pitchFamily="34" charset="-128"/>
              </a:defRPr>
            </a:lvl1pPr>
            <a:lvl2pPr marL="742950" indent="-285750" defTabSz="573088">
              <a:defRPr>
                <a:solidFill>
                  <a:schemeClr val="tx1"/>
                </a:solidFill>
                <a:latin typeface="Arial" panose="020B0604020202020204" pitchFamily="34" charset="0"/>
                <a:ea typeface="MS PGothic" panose="020B0600070205080204" pitchFamily="34" charset="-128"/>
              </a:defRPr>
            </a:lvl2pPr>
            <a:lvl3pPr marL="1143000" indent="-228600" defTabSz="573088">
              <a:defRPr>
                <a:solidFill>
                  <a:schemeClr val="tx1"/>
                </a:solidFill>
                <a:latin typeface="Arial" panose="020B0604020202020204" pitchFamily="34" charset="0"/>
                <a:ea typeface="MS PGothic" panose="020B0600070205080204" pitchFamily="34" charset="-128"/>
              </a:defRPr>
            </a:lvl3pPr>
            <a:lvl4pPr marL="1600200" indent="-228600" defTabSz="573088">
              <a:defRPr>
                <a:solidFill>
                  <a:schemeClr val="tx1"/>
                </a:solidFill>
                <a:latin typeface="Arial" panose="020B0604020202020204" pitchFamily="34" charset="0"/>
                <a:ea typeface="MS PGothic" panose="020B0600070205080204" pitchFamily="34" charset="-128"/>
              </a:defRPr>
            </a:lvl4pPr>
            <a:lvl5pPr marL="2057400" indent="-228600" defTabSz="573088">
              <a:defRPr>
                <a:solidFill>
                  <a:schemeClr val="tx1"/>
                </a:solidFill>
                <a:latin typeface="Arial" panose="020B0604020202020204" pitchFamily="34" charset="0"/>
                <a:ea typeface="MS PGothic" panose="020B0600070205080204" pitchFamily="34" charset="-128"/>
              </a:defRPr>
            </a:lvl5pPr>
            <a:lvl6pPr marL="2514600" indent="-228600" defTabSz="5730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5730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5730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5730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fr-FR" altLang="fr-FR" sz="3200" b="1">
                <a:solidFill>
                  <a:srgbClr val="780010"/>
                </a:solidFill>
              </a:rPr>
              <a:t>Méthode de travail BIM (issu doc. Autodesk)</a:t>
            </a:r>
          </a:p>
        </p:txBody>
      </p:sp>
      <p:cxnSp>
        <p:nvCxnSpPr>
          <p:cNvPr id="15369" name="Line 9">
            <a:extLst>
              <a:ext uri="{FF2B5EF4-FFF2-40B4-BE49-F238E27FC236}">
                <a16:creationId xmlns:a16="http://schemas.microsoft.com/office/drawing/2014/main" id="{FAC805CF-C8E6-4F9A-BB1F-22F03E609BEC}"/>
              </a:ext>
            </a:extLst>
          </p:cNvPr>
          <p:cNvCxnSpPr>
            <a:cxnSpLocks noChangeShapeType="1"/>
          </p:cNvCxnSpPr>
          <p:nvPr/>
        </p:nvCxnSpPr>
        <p:spPr bwMode="auto">
          <a:xfrm flipV="1">
            <a:off x="1893888" y="3794125"/>
            <a:ext cx="627062" cy="2682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5370" name="Line 10">
            <a:extLst>
              <a:ext uri="{FF2B5EF4-FFF2-40B4-BE49-F238E27FC236}">
                <a16:creationId xmlns:a16="http://schemas.microsoft.com/office/drawing/2014/main" id="{8CBA7205-C766-4F9F-BE49-BE1C1ADBEC6F}"/>
              </a:ext>
            </a:extLst>
          </p:cNvPr>
          <p:cNvCxnSpPr>
            <a:cxnSpLocks noChangeShapeType="1"/>
          </p:cNvCxnSpPr>
          <p:nvPr/>
        </p:nvCxnSpPr>
        <p:spPr bwMode="auto">
          <a:xfrm>
            <a:off x="1731963" y="2765425"/>
            <a:ext cx="804862" cy="277813"/>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cxnSp>
      <p:grpSp>
        <p:nvGrpSpPr>
          <p:cNvPr id="11" name="Group 16">
            <a:extLst>
              <a:ext uri="{FF2B5EF4-FFF2-40B4-BE49-F238E27FC236}">
                <a16:creationId xmlns:a16="http://schemas.microsoft.com/office/drawing/2014/main" id="{2578C107-9557-4652-8373-4D2AADD4EC5E}"/>
              </a:ext>
            </a:extLst>
          </p:cNvPr>
          <p:cNvGrpSpPr>
            <a:grpSpLocks/>
          </p:cNvGrpSpPr>
          <p:nvPr/>
        </p:nvGrpSpPr>
        <p:grpSpPr bwMode="auto">
          <a:xfrm>
            <a:off x="6653213" y="860425"/>
            <a:ext cx="1927225" cy="3368675"/>
            <a:chOff x="9468231" y="1523627"/>
            <a:chExt cx="2742055" cy="4792005"/>
          </a:xfrm>
        </p:grpSpPr>
        <p:pic>
          <p:nvPicPr>
            <p:cNvPr id="92" name="Picture 4" descr="http://rds.yahoo.com/_ylt=A0S0202PxxdK1ksBx1.jzbkF/SIG=12jq1ud78/EXP=1243158799/**http%3A/obamarama.org/wp-content/uploads/2007/03/dollar-sign.jpg">
              <a:extLst>
                <a:ext uri="{FF2B5EF4-FFF2-40B4-BE49-F238E27FC236}">
                  <a16:creationId xmlns:a16="http://schemas.microsoft.com/office/drawing/2014/main" id="{2688CB4F-9BA8-406B-BCD0-1A7F8385376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9850755" y="1523627"/>
              <a:ext cx="2286000" cy="1964625"/>
            </a:xfrm>
            <a:prstGeom prst="ellipse">
              <a:avLst/>
            </a:prstGeom>
            <a:ln>
              <a:noFill/>
            </a:ln>
            <a:effectLst>
              <a:softEdge rad="112500"/>
            </a:effectLst>
          </p:spPr>
        </p:pic>
        <p:sp>
          <p:nvSpPr>
            <p:cNvPr id="42040" name="Text Box 32">
              <a:extLst>
                <a:ext uri="{FF2B5EF4-FFF2-40B4-BE49-F238E27FC236}">
                  <a16:creationId xmlns:a16="http://schemas.microsoft.com/office/drawing/2014/main" id="{F1557D49-A6CE-4B56-8DFE-8F29FA8ED638}"/>
                </a:ext>
              </a:extLst>
            </p:cNvPr>
            <p:cNvSpPr txBox="1">
              <a:spLocks noChangeArrowheads="1"/>
            </p:cNvSpPr>
            <p:nvPr/>
          </p:nvSpPr>
          <p:spPr bwMode="auto">
            <a:xfrm>
              <a:off x="10346200" y="3538256"/>
              <a:ext cx="1295520" cy="37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4388">
                <a:defRPr>
                  <a:solidFill>
                    <a:schemeClr val="tx1"/>
                  </a:solidFill>
                  <a:latin typeface="Arial" panose="020B0604020202020204" pitchFamily="34" charset="0"/>
                  <a:ea typeface="MS PGothic" panose="020B0600070205080204" pitchFamily="34" charset="-128"/>
                </a:defRPr>
              </a:lvl1pPr>
              <a:lvl2pPr marL="742950" indent="-285750" defTabSz="814388">
                <a:defRPr>
                  <a:solidFill>
                    <a:schemeClr val="tx1"/>
                  </a:solidFill>
                  <a:latin typeface="Arial" panose="020B0604020202020204" pitchFamily="34" charset="0"/>
                  <a:ea typeface="MS PGothic" panose="020B0600070205080204" pitchFamily="34" charset="-128"/>
                </a:defRPr>
              </a:lvl2pPr>
              <a:lvl3pPr marL="1143000" indent="-228600" defTabSz="814388">
                <a:defRPr>
                  <a:solidFill>
                    <a:schemeClr val="tx1"/>
                  </a:solidFill>
                  <a:latin typeface="Arial" panose="020B0604020202020204" pitchFamily="34" charset="0"/>
                  <a:ea typeface="MS PGothic" panose="020B0600070205080204" pitchFamily="34" charset="-128"/>
                </a:defRPr>
              </a:lvl3pPr>
              <a:lvl4pPr marL="1600200" indent="-228600" defTabSz="814388">
                <a:defRPr>
                  <a:solidFill>
                    <a:schemeClr val="tx1"/>
                  </a:solidFill>
                  <a:latin typeface="Arial" panose="020B0604020202020204" pitchFamily="34" charset="0"/>
                  <a:ea typeface="MS PGothic" panose="020B0600070205080204" pitchFamily="34" charset="-128"/>
                </a:defRPr>
              </a:lvl4pPr>
              <a:lvl5pPr marL="2057400" indent="-228600" defTabSz="814388">
                <a:defRPr>
                  <a:solidFill>
                    <a:schemeClr val="tx1"/>
                  </a:solidFill>
                  <a:latin typeface="Arial" panose="020B0604020202020204" pitchFamily="34" charset="0"/>
                  <a:ea typeface="MS PGothic" panose="020B0600070205080204" pitchFamily="34" charset="-128"/>
                </a:defRPr>
              </a:lvl5pPr>
              <a:lvl6pPr marL="25146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fr-FR" altLang="fr-FR" sz="1100">
                  <a:latin typeface="Frutiger Next LT W1G"/>
                  <a:ea typeface="ヒラギノ角ゴ Pro W3"/>
                  <a:cs typeface="ヒラギノ角ゴ Pro W3"/>
                </a:rPr>
                <a:t>Estimation</a:t>
              </a:r>
            </a:p>
          </p:txBody>
        </p:sp>
        <p:pic>
          <p:nvPicPr>
            <p:cNvPr id="42041" name="Picture 110" descr="Gannt_chart.gif">
              <a:extLst>
                <a:ext uri="{FF2B5EF4-FFF2-40B4-BE49-F238E27FC236}">
                  <a16:creationId xmlns:a16="http://schemas.microsoft.com/office/drawing/2014/main" id="{7501CC85-FC5C-4F16-A5B0-18063FE5D4A0}"/>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51134" y="3913631"/>
              <a:ext cx="2359152" cy="197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42" name="Text Box 34">
              <a:extLst>
                <a:ext uri="{FF2B5EF4-FFF2-40B4-BE49-F238E27FC236}">
                  <a16:creationId xmlns:a16="http://schemas.microsoft.com/office/drawing/2014/main" id="{8C66BAEC-B647-453D-B195-07BF902F3DFB}"/>
                </a:ext>
              </a:extLst>
            </p:cNvPr>
            <p:cNvSpPr txBox="1">
              <a:spLocks noChangeArrowheads="1"/>
            </p:cNvSpPr>
            <p:nvPr/>
          </p:nvSpPr>
          <p:spPr bwMode="auto">
            <a:xfrm>
              <a:off x="10193787" y="5943427"/>
              <a:ext cx="1942969" cy="37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4388">
                <a:defRPr>
                  <a:solidFill>
                    <a:schemeClr val="tx1"/>
                  </a:solidFill>
                  <a:latin typeface="Arial" panose="020B0604020202020204" pitchFamily="34" charset="0"/>
                  <a:ea typeface="MS PGothic" panose="020B0600070205080204" pitchFamily="34" charset="-128"/>
                </a:defRPr>
              </a:lvl1pPr>
              <a:lvl2pPr marL="742950" indent="-285750" defTabSz="814388">
                <a:defRPr>
                  <a:solidFill>
                    <a:schemeClr val="tx1"/>
                  </a:solidFill>
                  <a:latin typeface="Arial" panose="020B0604020202020204" pitchFamily="34" charset="0"/>
                  <a:ea typeface="MS PGothic" panose="020B0600070205080204" pitchFamily="34" charset="-128"/>
                </a:defRPr>
              </a:lvl2pPr>
              <a:lvl3pPr marL="1143000" indent="-228600" defTabSz="814388">
                <a:defRPr>
                  <a:solidFill>
                    <a:schemeClr val="tx1"/>
                  </a:solidFill>
                  <a:latin typeface="Arial" panose="020B0604020202020204" pitchFamily="34" charset="0"/>
                  <a:ea typeface="MS PGothic" panose="020B0600070205080204" pitchFamily="34" charset="-128"/>
                </a:defRPr>
              </a:lvl3pPr>
              <a:lvl4pPr marL="1600200" indent="-228600" defTabSz="814388">
                <a:defRPr>
                  <a:solidFill>
                    <a:schemeClr val="tx1"/>
                  </a:solidFill>
                  <a:latin typeface="Arial" panose="020B0604020202020204" pitchFamily="34" charset="0"/>
                  <a:ea typeface="MS PGothic" panose="020B0600070205080204" pitchFamily="34" charset="-128"/>
                </a:defRPr>
              </a:lvl4pPr>
              <a:lvl5pPr marL="2057400" indent="-228600" defTabSz="814388">
                <a:defRPr>
                  <a:solidFill>
                    <a:schemeClr val="tx1"/>
                  </a:solidFill>
                  <a:latin typeface="Arial" panose="020B0604020202020204" pitchFamily="34" charset="0"/>
                  <a:ea typeface="MS PGothic" panose="020B0600070205080204" pitchFamily="34" charset="-128"/>
                </a:defRPr>
              </a:lvl5pPr>
              <a:lvl6pPr marL="25146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fr-FR" altLang="fr-FR" sz="1100">
                  <a:latin typeface="Frutiger Next LT W1G"/>
                  <a:ea typeface="ヒラギノ角ゴ Pro W3"/>
                  <a:cs typeface="ヒラギノ角ゴ Pro W3"/>
                </a:rPr>
                <a:t>Programmation</a:t>
              </a:r>
            </a:p>
          </p:txBody>
        </p:sp>
        <p:cxnSp>
          <p:nvCxnSpPr>
            <p:cNvPr id="42043" name="Line 35">
              <a:extLst>
                <a:ext uri="{FF2B5EF4-FFF2-40B4-BE49-F238E27FC236}">
                  <a16:creationId xmlns:a16="http://schemas.microsoft.com/office/drawing/2014/main" id="{C89EE28D-16AF-490B-94A1-F4F3D5999BC1}"/>
                </a:ext>
              </a:extLst>
            </p:cNvPr>
            <p:cNvCxnSpPr>
              <a:cxnSpLocks noChangeShapeType="1"/>
            </p:cNvCxnSpPr>
            <p:nvPr/>
          </p:nvCxnSpPr>
          <p:spPr bwMode="auto">
            <a:xfrm>
              <a:off x="9468231" y="2505940"/>
              <a:ext cx="382524" cy="1588"/>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42044" name="Line 36">
              <a:extLst>
                <a:ext uri="{FF2B5EF4-FFF2-40B4-BE49-F238E27FC236}">
                  <a16:creationId xmlns:a16="http://schemas.microsoft.com/office/drawing/2014/main" id="{8541F487-7E4C-4FCB-BAB8-4103B665FFCD}"/>
                </a:ext>
              </a:extLst>
            </p:cNvPr>
            <p:cNvCxnSpPr>
              <a:cxnSpLocks noChangeShapeType="1"/>
            </p:cNvCxnSpPr>
            <p:nvPr/>
          </p:nvCxnSpPr>
          <p:spPr bwMode="auto">
            <a:xfrm>
              <a:off x="9468231" y="4902283"/>
              <a:ext cx="390144" cy="1588"/>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grpSp>
      <p:cxnSp>
        <p:nvCxnSpPr>
          <p:cNvPr id="15371" name="Line 11">
            <a:extLst>
              <a:ext uri="{FF2B5EF4-FFF2-40B4-BE49-F238E27FC236}">
                <a16:creationId xmlns:a16="http://schemas.microsoft.com/office/drawing/2014/main" id="{DB701F09-E1DB-434A-A28E-4004B24C8C7A}"/>
              </a:ext>
            </a:extLst>
          </p:cNvPr>
          <p:cNvCxnSpPr>
            <a:cxnSpLocks noChangeShapeType="1"/>
          </p:cNvCxnSpPr>
          <p:nvPr/>
        </p:nvCxnSpPr>
        <p:spPr bwMode="auto">
          <a:xfrm flipV="1">
            <a:off x="2208213" y="4289425"/>
            <a:ext cx="1185862" cy="1014413"/>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cxnSp>
      <p:grpSp>
        <p:nvGrpSpPr>
          <p:cNvPr id="6" name="Group 13">
            <a:extLst>
              <a:ext uri="{FF2B5EF4-FFF2-40B4-BE49-F238E27FC236}">
                <a16:creationId xmlns:a16="http://schemas.microsoft.com/office/drawing/2014/main" id="{E746C66A-6FF7-4D41-BB82-DA027BA9582B}"/>
              </a:ext>
            </a:extLst>
          </p:cNvPr>
          <p:cNvGrpSpPr>
            <a:grpSpLocks/>
          </p:cNvGrpSpPr>
          <p:nvPr/>
        </p:nvGrpSpPr>
        <p:grpSpPr bwMode="auto">
          <a:xfrm>
            <a:off x="4449763" y="2544763"/>
            <a:ext cx="2203450" cy="1692275"/>
            <a:chOff x="6331682" y="3919303"/>
            <a:chExt cx="3136549" cy="2408985"/>
          </a:xfrm>
        </p:grpSpPr>
        <p:pic>
          <p:nvPicPr>
            <p:cNvPr id="86" name="Content Placeholder 2" descr="Trapelo 4D--157.bmp">
              <a:extLst>
                <a:ext uri="{FF2B5EF4-FFF2-40B4-BE49-F238E27FC236}">
                  <a16:creationId xmlns:a16="http://schemas.microsoft.com/office/drawing/2014/main" id="{63582128-B69D-4904-827D-C7AC1295B9F8}"/>
                </a:ext>
              </a:extLst>
            </p:cNvPr>
            <p:cNvPicPr>
              <a:picLocks/>
            </p:cNvPicPr>
            <p:nvPr/>
          </p:nvPicPr>
          <p:blipFill>
            <a:blip r:embed="rId9" cstate="email">
              <a:extLst>
                <a:ext uri="{28A0092B-C50C-407E-A947-70E740481C1C}">
                  <a14:useLocalDpi xmlns:a14="http://schemas.microsoft.com/office/drawing/2010/main"/>
                </a:ext>
              </a:extLst>
            </a:blip>
            <a:stretch>
              <a:fillRect/>
            </a:stretch>
          </p:blipFill>
          <p:spPr bwMode="auto">
            <a:xfrm>
              <a:off x="7045071" y="3919303"/>
              <a:ext cx="2423160" cy="1965960"/>
            </a:xfrm>
            <a:prstGeom prst="ellipse">
              <a:avLst/>
            </a:prstGeom>
            <a:noFill/>
            <a:ln w="12700">
              <a:noFill/>
              <a:miter lim="800000"/>
              <a:headEnd/>
              <a:tailEnd/>
            </a:ln>
            <a:effectLst>
              <a:softEdge rad="112500"/>
            </a:effectLst>
          </p:spPr>
        </p:pic>
        <p:pic>
          <p:nvPicPr>
            <p:cNvPr id="91" name="Picture 90" descr="Trapelo 4D--177.bmp">
              <a:extLst>
                <a:ext uri="{FF2B5EF4-FFF2-40B4-BE49-F238E27FC236}">
                  <a16:creationId xmlns:a16="http://schemas.microsoft.com/office/drawing/2014/main" id="{C861EEEF-02AA-4EDA-A909-69E18345853C}"/>
                </a:ext>
              </a:extLst>
            </p:cNvPr>
            <p:cNvPicPr>
              <a:picLocks/>
            </p:cNvPicPr>
            <p:nvPr/>
          </p:nvPicPr>
          <p:blipFill>
            <a:blip r:embed="rId10" cstate="email">
              <a:extLst>
                <a:ext uri="{28A0092B-C50C-407E-A947-70E740481C1C}">
                  <a14:useLocalDpi xmlns:a14="http://schemas.microsoft.com/office/drawing/2010/main"/>
                </a:ext>
              </a:extLst>
            </a:blip>
            <a:stretch>
              <a:fillRect/>
            </a:stretch>
          </p:blipFill>
          <p:spPr>
            <a:xfrm>
              <a:off x="7045071" y="3919303"/>
              <a:ext cx="2423160" cy="1965960"/>
            </a:xfrm>
            <a:prstGeom prst="ellipse">
              <a:avLst/>
            </a:prstGeom>
            <a:ln>
              <a:noFill/>
            </a:ln>
            <a:effectLst>
              <a:softEdge rad="112500"/>
            </a:effectLst>
          </p:spPr>
        </p:pic>
        <p:pic>
          <p:nvPicPr>
            <p:cNvPr id="98" name="Picture 97" descr="Trapelo 4D--197.bmp">
              <a:extLst>
                <a:ext uri="{FF2B5EF4-FFF2-40B4-BE49-F238E27FC236}">
                  <a16:creationId xmlns:a16="http://schemas.microsoft.com/office/drawing/2014/main" id="{EC8A1EB2-173B-4D15-A87F-4B4AA2100B39}"/>
                </a:ext>
              </a:extLst>
            </p:cNvPr>
            <p:cNvPicPr>
              <a:picLocks/>
            </p:cNvPicPr>
            <p:nvPr/>
          </p:nvPicPr>
          <p:blipFill>
            <a:blip r:embed="rId11" cstate="email">
              <a:extLst>
                <a:ext uri="{28A0092B-C50C-407E-A947-70E740481C1C}">
                  <a14:useLocalDpi xmlns:a14="http://schemas.microsoft.com/office/drawing/2010/main"/>
                </a:ext>
              </a:extLst>
            </a:blip>
            <a:stretch>
              <a:fillRect/>
            </a:stretch>
          </p:blipFill>
          <p:spPr>
            <a:xfrm>
              <a:off x="7045071" y="3919303"/>
              <a:ext cx="2423160" cy="1965960"/>
            </a:xfrm>
            <a:prstGeom prst="ellipse">
              <a:avLst/>
            </a:prstGeom>
            <a:ln>
              <a:noFill/>
            </a:ln>
            <a:effectLst>
              <a:softEdge rad="112500"/>
            </a:effectLst>
          </p:spPr>
        </p:pic>
        <p:pic>
          <p:nvPicPr>
            <p:cNvPr id="99" name="Picture 98" descr="Trapelo 4D--217.bmp">
              <a:extLst>
                <a:ext uri="{FF2B5EF4-FFF2-40B4-BE49-F238E27FC236}">
                  <a16:creationId xmlns:a16="http://schemas.microsoft.com/office/drawing/2014/main" id="{22FDEBBB-0A21-43F0-8A52-8AD5FD086AB0}"/>
                </a:ext>
              </a:extLst>
            </p:cNvPr>
            <p:cNvPicPr>
              <a:picLocks/>
            </p:cNvPicPr>
            <p:nvPr/>
          </p:nvPicPr>
          <p:blipFill>
            <a:blip r:embed="rId12" cstate="email">
              <a:extLst>
                <a:ext uri="{28A0092B-C50C-407E-A947-70E740481C1C}">
                  <a14:useLocalDpi xmlns:a14="http://schemas.microsoft.com/office/drawing/2010/main"/>
                </a:ext>
              </a:extLst>
            </a:blip>
            <a:stretch>
              <a:fillRect/>
            </a:stretch>
          </p:blipFill>
          <p:spPr>
            <a:xfrm>
              <a:off x="7045071" y="3919303"/>
              <a:ext cx="2423160" cy="1965960"/>
            </a:xfrm>
            <a:prstGeom prst="ellipse">
              <a:avLst/>
            </a:prstGeom>
            <a:ln>
              <a:noFill/>
            </a:ln>
            <a:effectLst>
              <a:softEdge rad="112500"/>
            </a:effectLst>
          </p:spPr>
        </p:pic>
        <p:pic>
          <p:nvPicPr>
            <p:cNvPr id="100" name="Picture 99" descr="Trapelo 4D--300.bmp">
              <a:extLst>
                <a:ext uri="{FF2B5EF4-FFF2-40B4-BE49-F238E27FC236}">
                  <a16:creationId xmlns:a16="http://schemas.microsoft.com/office/drawing/2014/main" id="{A3FC05E5-A8D8-437C-94A6-B8AC32888305}"/>
                </a:ext>
              </a:extLst>
            </p:cNvPr>
            <p:cNvPicPr>
              <a:picLocks/>
            </p:cNvPicPr>
            <p:nvPr/>
          </p:nvPicPr>
          <p:blipFill>
            <a:blip r:embed="rId13" cstate="email">
              <a:extLst>
                <a:ext uri="{28A0092B-C50C-407E-A947-70E740481C1C}">
                  <a14:useLocalDpi xmlns:a14="http://schemas.microsoft.com/office/drawing/2010/main"/>
                </a:ext>
              </a:extLst>
            </a:blip>
            <a:stretch>
              <a:fillRect/>
            </a:stretch>
          </p:blipFill>
          <p:spPr>
            <a:xfrm>
              <a:off x="7045071" y="3919303"/>
              <a:ext cx="2423160" cy="1965960"/>
            </a:xfrm>
            <a:prstGeom prst="ellipse">
              <a:avLst/>
            </a:prstGeom>
            <a:ln>
              <a:noFill/>
            </a:ln>
            <a:effectLst>
              <a:softEdge rad="112500"/>
            </a:effectLst>
          </p:spPr>
        </p:pic>
        <p:pic>
          <p:nvPicPr>
            <p:cNvPr id="101" name="Picture 100" descr="Trapelo 4D--349.bmp">
              <a:extLst>
                <a:ext uri="{FF2B5EF4-FFF2-40B4-BE49-F238E27FC236}">
                  <a16:creationId xmlns:a16="http://schemas.microsoft.com/office/drawing/2014/main" id="{86F64841-716A-493B-9706-C610B62AAB56}"/>
                </a:ext>
              </a:extLst>
            </p:cNvPr>
            <p:cNvPicPr>
              <a:picLocks/>
            </p:cNvPicPr>
            <p:nvPr/>
          </p:nvPicPr>
          <p:blipFill>
            <a:blip r:embed="rId14" cstate="email">
              <a:extLst>
                <a:ext uri="{28A0092B-C50C-407E-A947-70E740481C1C}">
                  <a14:useLocalDpi xmlns:a14="http://schemas.microsoft.com/office/drawing/2010/main"/>
                </a:ext>
              </a:extLst>
            </a:blip>
            <a:stretch>
              <a:fillRect/>
            </a:stretch>
          </p:blipFill>
          <p:spPr>
            <a:xfrm>
              <a:off x="7045071" y="3919303"/>
              <a:ext cx="2423160" cy="1965960"/>
            </a:xfrm>
            <a:prstGeom prst="ellipse">
              <a:avLst/>
            </a:prstGeom>
            <a:ln>
              <a:noFill/>
            </a:ln>
            <a:effectLst>
              <a:softEdge rad="112500"/>
            </a:effectLst>
          </p:spPr>
        </p:pic>
        <p:pic>
          <p:nvPicPr>
            <p:cNvPr id="102" name="Picture 101" descr="Trapelo 4D--452.bmp">
              <a:extLst>
                <a:ext uri="{FF2B5EF4-FFF2-40B4-BE49-F238E27FC236}">
                  <a16:creationId xmlns:a16="http://schemas.microsoft.com/office/drawing/2014/main" id="{3111058E-8784-4395-A302-46FB1CE0379B}"/>
                </a:ext>
              </a:extLst>
            </p:cNvPr>
            <p:cNvPicPr>
              <a:picLocks/>
            </p:cNvPicPr>
            <p:nvPr/>
          </p:nvPicPr>
          <p:blipFill>
            <a:blip r:embed="rId15" cstate="email">
              <a:extLst>
                <a:ext uri="{28A0092B-C50C-407E-A947-70E740481C1C}">
                  <a14:useLocalDpi xmlns:a14="http://schemas.microsoft.com/office/drawing/2010/main"/>
                </a:ext>
              </a:extLst>
            </a:blip>
            <a:stretch>
              <a:fillRect/>
            </a:stretch>
          </p:blipFill>
          <p:spPr>
            <a:xfrm>
              <a:off x="7045071" y="3919303"/>
              <a:ext cx="2423160" cy="1965960"/>
            </a:xfrm>
            <a:prstGeom prst="ellipse">
              <a:avLst/>
            </a:prstGeom>
            <a:ln>
              <a:noFill/>
            </a:ln>
            <a:effectLst>
              <a:softEdge rad="112500"/>
            </a:effectLst>
          </p:spPr>
        </p:pic>
        <p:pic>
          <p:nvPicPr>
            <p:cNvPr id="103" name="Content Placeholder 2" descr="Trapelo 4D--157.bmp">
              <a:extLst>
                <a:ext uri="{FF2B5EF4-FFF2-40B4-BE49-F238E27FC236}">
                  <a16:creationId xmlns:a16="http://schemas.microsoft.com/office/drawing/2014/main" id="{DADE790C-0AB7-4A4C-82AD-02A9F9C3F03C}"/>
                </a:ext>
              </a:extLst>
            </p:cNvPr>
            <p:cNvPicPr>
              <a:picLocks/>
            </p:cNvPicPr>
            <p:nvPr/>
          </p:nvPicPr>
          <p:blipFill>
            <a:blip r:embed="rId9" cstate="email">
              <a:extLst>
                <a:ext uri="{28A0092B-C50C-407E-A947-70E740481C1C}">
                  <a14:useLocalDpi xmlns:a14="http://schemas.microsoft.com/office/drawing/2010/main"/>
                </a:ext>
              </a:extLst>
            </a:blip>
            <a:stretch>
              <a:fillRect/>
            </a:stretch>
          </p:blipFill>
          <p:spPr bwMode="auto">
            <a:xfrm>
              <a:off x="7045071" y="3919303"/>
              <a:ext cx="2423160" cy="1965960"/>
            </a:xfrm>
            <a:prstGeom prst="ellipse">
              <a:avLst/>
            </a:prstGeom>
            <a:noFill/>
            <a:ln w="12700">
              <a:noFill/>
              <a:miter lim="800000"/>
              <a:headEnd/>
              <a:tailEnd/>
            </a:ln>
            <a:effectLst>
              <a:softEdge rad="112500"/>
            </a:effectLst>
          </p:spPr>
        </p:pic>
        <p:pic>
          <p:nvPicPr>
            <p:cNvPr id="104" name="Picture 103" descr="Trapelo 4D--177.bmp">
              <a:extLst>
                <a:ext uri="{FF2B5EF4-FFF2-40B4-BE49-F238E27FC236}">
                  <a16:creationId xmlns:a16="http://schemas.microsoft.com/office/drawing/2014/main" id="{D8A82E0C-C891-4F5F-BFAA-129AC6C73677}"/>
                </a:ext>
              </a:extLst>
            </p:cNvPr>
            <p:cNvPicPr>
              <a:picLocks/>
            </p:cNvPicPr>
            <p:nvPr/>
          </p:nvPicPr>
          <p:blipFill>
            <a:blip r:embed="rId10" cstate="email">
              <a:extLst>
                <a:ext uri="{28A0092B-C50C-407E-A947-70E740481C1C}">
                  <a14:useLocalDpi xmlns:a14="http://schemas.microsoft.com/office/drawing/2010/main"/>
                </a:ext>
              </a:extLst>
            </a:blip>
            <a:stretch>
              <a:fillRect/>
            </a:stretch>
          </p:blipFill>
          <p:spPr>
            <a:xfrm>
              <a:off x="7045071" y="3919303"/>
              <a:ext cx="2423160" cy="1965960"/>
            </a:xfrm>
            <a:prstGeom prst="ellipse">
              <a:avLst/>
            </a:prstGeom>
            <a:ln>
              <a:noFill/>
            </a:ln>
            <a:effectLst>
              <a:softEdge rad="112500"/>
            </a:effectLst>
          </p:spPr>
        </p:pic>
        <p:pic>
          <p:nvPicPr>
            <p:cNvPr id="105" name="Picture 104" descr="Trapelo 4D--197.bmp">
              <a:extLst>
                <a:ext uri="{FF2B5EF4-FFF2-40B4-BE49-F238E27FC236}">
                  <a16:creationId xmlns:a16="http://schemas.microsoft.com/office/drawing/2014/main" id="{83F91C0C-183B-4B02-A1FD-D3922082165B}"/>
                </a:ext>
              </a:extLst>
            </p:cNvPr>
            <p:cNvPicPr>
              <a:picLocks/>
            </p:cNvPicPr>
            <p:nvPr/>
          </p:nvPicPr>
          <p:blipFill>
            <a:blip r:embed="rId11" cstate="email">
              <a:extLst>
                <a:ext uri="{28A0092B-C50C-407E-A947-70E740481C1C}">
                  <a14:useLocalDpi xmlns:a14="http://schemas.microsoft.com/office/drawing/2010/main"/>
                </a:ext>
              </a:extLst>
            </a:blip>
            <a:stretch>
              <a:fillRect/>
            </a:stretch>
          </p:blipFill>
          <p:spPr>
            <a:xfrm>
              <a:off x="7045071" y="3919303"/>
              <a:ext cx="2423160" cy="1965960"/>
            </a:xfrm>
            <a:prstGeom prst="ellipse">
              <a:avLst/>
            </a:prstGeom>
            <a:ln>
              <a:noFill/>
            </a:ln>
            <a:effectLst>
              <a:softEdge rad="112500"/>
            </a:effectLst>
          </p:spPr>
        </p:pic>
        <p:pic>
          <p:nvPicPr>
            <p:cNvPr id="106" name="Picture 105" descr="Trapelo 4D--217.bmp">
              <a:extLst>
                <a:ext uri="{FF2B5EF4-FFF2-40B4-BE49-F238E27FC236}">
                  <a16:creationId xmlns:a16="http://schemas.microsoft.com/office/drawing/2014/main" id="{A1FCADA2-BB17-4588-9C36-2B66927EFE84}"/>
                </a:ext>
              </a:extLst>
            </p:cNvPr>
            <p:cNvPicPr>
              <a:picLocks/>
            </p:cNvPicPr>
            <p:nvPr/>
          </p:nvPicPr>
          <p:blipFill>
            <a:blip r:embed="rId12" cstate="email">
              <a:extLst>
                <a:ext uri="{28A0092B-C50C-407E-A947-70E740481C1C}">
                  <a14:useLocalDpi xmlns:a14="http://schemas.microsoft.com/office/drawing/2010/main"/>
                </a:ext>
              </a:extLst>
            </a:blip>
            <a:stretch>
              <a:fillRect/>
            </a:stretch>
          </p:blipFill>
          <p:spPr>
            <a:xfrm>
              <a:off x="7045071" y="3919303"/>
              <a:ext cx="2423160" cy="1965960"/>
            </a:xfrm>
            <a:prstGeom prst="ellipse">
              <a:avLst/>
            </a:prstGeom>
            <a:ln>
              <a:noFill/>
            </a:ln>
            <a:effectLst>
              <a:softEdge rad="112500"/>
            </a:effectLst>
          </p:spPr>
        </p:pic>
        <p:pic>
          <p:nvPicPr>
            <p:cNvPr id="107" name="Picture 106" descr="Trapelo 4D--300.bmp">
              <a:extLst>
                <a:ext uri="{FF2B5EF4-FFF2-40B4-BE49-F238E27FC236}">
                  <a16:creationId xmlns:a16="http://schemas.microsoft.com/office/drawing/2014/main" id="{CB0B0FFD-4246-48E9-ABF4-63508544EE9D}"/>
                </a:ext>
              </a:extLst>
            </p:cNvPr>
            <p:cNvPicPr>
              <a:picLocks/>
            </p:cNvPicPr>
            <p:nvPr/>
          </p:nvPicPr>
          <p:blipFill>
            <a:blip r:embed="rId13" cstate="email">
              <a:extLst>
                <a:ext uri="{28A0092B-C50C-407E-A947-70E740481C1C}">
                  <a14:useLocalDpi xmlns:a14="http://schemas.microsoft.com/office/drawing/2010/main"/>
                </a:ext>
              </a:extLst>
            </a:blip>
            <a:stretch>
              <a:fillRect/>
            </a:stretch>
          </p:blipFill>
          <p:spPr>
            <a:xfrm>
              <a:off x="7045071" y="3919303"/>
              <a:ext cx="2423160" cy="1965960"/>
            </a:xfrm>
            <a:prstGeom prst="ellipse">
              <a:avLst/>
            </a:prstGeom>
            <a:ln>
              <a:noFill/>
            </a:ln>
            <a:effectLst>
              <a:softEdge rad="112500"/>
            </a:effectLst>
          </p:spPr>
        </p:pic>
        <p:pic>
          <p:nvPicPr>
            <p:cNvPr id="108" name="Picture 107" descr="Trapelo 4D--349.bmp">
              <a:extLst>
                <a:ext uri="{FF2B5EF4-FFF2-40B4-BE49-F238E27FC236}">
                  <a16:creationId xmlns:a16="http://schemas.microsoft.com/office/drawing/2014/main" id="{EA13F167-F556-495E-A7EB-E029B32DC406}"/>
                </a:ext>
              </a:extLst>
            </p:cNvPr>
            <p:cNvPicPr>
              <a:picLocks/>
            </p:cNvPicPr>
            <p:nvPr/>
          </p:nvPicPr>
          <p:blipFill>
            <a:blip r:embed="rId14" cstate="email">
              <a:extLst>
                <a:ext uri="{28A0092B-C50C-407E-A947-70E740481C1C}">
                  <a14:useLocalDpi xmlns:a14="http://schemas.microsoft.com/office/drawing/2010/main"/>
                </a:ext>
              </a:extLst>
            </a:blip>
            <a:stretch>
              <a:fillRect/>
            </a:stretch>
          </p:blipFill>
          <p:spPr>
            <a:xfrm>
              <a:off x="7045071" y="3919303"/>
              <a:ext cx="2423160" cy="1965960"/>
            </a:xfrm>
            <a:prstGeom prst="ellipse">
              <a:avLst/>
            </a:prstGeom>
            <a:ln>
              <a:noFill/>
            </a:ln>
            <a:effectLst>
              <a:softEdge rad="112500"/>
            </a:effectLst>
          </p:spPr>
        </p:pic>
        <p:grpSp>
          <p:nvGrpSpPr>
            <p:cNvPr id="42035" name="Group 57">
              <a:extLst>
                <a:ext uri="{FF2B5EF4-FFF2-40B4-BE49-F238E27FC236}">
                  <a16:creationId xmlns:a16="http://schemas.microsoft.com/office/drawing/2014/main" id="{B1D267FC-C1FB-4E68-AAAD-01E899A13232}"/>
                </a:ext>
              </a:extLst>
            </p:cNvPr>
            <p:cNvGrpSpPr>
              <a:grpSpLocks/>
            </p:cNvGrpSpPr>
            <p:nvPr/>
          </p:nvGrpSpPr>
          <p:grpSpPr bwMode="auto">
            <a:xfrm>
              <a:off x="6331682" y="3919303"/>
              <a:ext cx="3136549" cy="2408985"/>
              <a:chOff x="6331682" y="3919303"/>
              <a:chExt cx="3136549" cy="2408985"/>
            </a:xfrm>
          </p:grpSpPr>
          <p:sp>
            <p:nvSpPr>
              <p:cNvPr id="42036" name="Text Box 58">
                <a:extLst>
                  <a:ext uri="{FF2B5EF4-FFF2-40B4-BE49-F238E27FC236}">
                    <a16:creationId xmlns:a16="http://schemas.microsoft.com/office/drawing/2014/main" id="{CD1CFEC9-E8FC-44AF-9521-DA3604140404}"/>
                  </a:ext>
                </a:extLst>
              </p:cNvPr>
              <p:cNvSpPr txBox="1">
                <a:spLocks noChangeArrowheads="1"/>
              </p:cNvSpPr>
              <p:nvPr/>
            </p:nvSpPr>
            <p:spPr bwMode="auto">
              <a:xfrm>
                <a:off x="7495190" y="5956095"/>
                <a:ext cx="1523829" cy="37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4388">
                  <a:defRPr>
                    <a:solidFill>
                      <a:schemeClr val="tx1"/>
                    </a:solidFill>
                    <a:latin typeface="Arial" panose="020B0604020202020204" pitchFamily="34" charset="0"/>
                    <a:ea typeface="MS PGothic" panose="020B0600070205080204" pitchFamily="34" charset="-128"/>
                  </a:defRPr>
                </a:lvl1pPr>
                <a:lvl2pPr marL="742950" indent="-285750" defTabSz="814388">
                  <a:defRPr>
                    <a:solidFill>
                      <a:schemeClr val="tx1"/>
                    </a:solidFill>
                    <a:latin typeface="Arial" panose="020B0604020202020204" pitchFamily="34" charset="0"/>
                    <a:ea typeface="MS PGothic" panose="020B0600070205080204" pitchFamily="34" charset="-128"/>
                  </a:defRPr>
                </a:lvl2pPr>
                <a:lvl3pPr marL="1143000" indent="-228600" defTabSz="814388">
                  <a:defRPr>
                    <a:solidFill>
                      <a:schemeClr val="tx1"/>
                    </a:solidFill>
                    <a:latin typeface="Arial" panose="020B0604020202020204" pitchFamily="34" charset="0"/>
                    <a:ea typeface="MS PGothic" panose="020B0600070205080204" pitchFamily="34" charset="-128"/>
                  </a:defRPr>
                </a:lvl3pPr>
                <a:lvl4pPr marL="1600200" indent="-228600" defTabSz="814388">
                  <a:defRPr>
                    <a:solidFill>
                      <a:schemeClr val="tx1"/>
                    </a:solidFill>
                    <a:latin typeface="Arial" panose="020B0604020202020204" pitchFamily="34" charset="0"/>
                    <a:ea typeface="MS PGothic" panose="020B0600070205080204" pitchFamily="34" charset="-128"/>
                  </a:defRPr>
                </a:lvl4pPr>
                <a:lvl5pPr marL="2057400" indent="-228600" defTabSz="814388">
                  <a:defRPr>
                    <a:solidFill>
                      <a:schemeClr val="tx1"/>
                    </a:solidFill>
                    <a:latin typeface="Arial" panose="020B0604020202020204" pitchFamily="34" charset="0"/>
                    <a:ea typeface="MS PGothic" panose="020B0600070205080204" pitchFamily="34" charset="-128"/>
                  </a:defRPr>
                </a:lvl5pPr>
                <a:lvl6pPr marL="25146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fr-FR" altLang="fr-FR" sz="1100">
                    <a:latin typeface="Frutiger Next LT W1G"/>
                    <a:ea typeface="ヒラギノ角ゴ Pro W3"/>
                    <a:cs typeface="ヒラギノ角ゴ Pro W3"/>
                  </a:rPr>
                  <a:t>Phasage 4D</a:t>
                </a:r>
              </a:p>
            </p:txBody>
          </p:sp>
          <p:pic>
            <p:nvPicPr>
              <p:cNvPr id="110" name="Picture 109" descr="Trapelo 4D--452.bmp">
                <a:extLst>
                  <a:ext uri="{FF2B5EF4-FFF2-40B4-BE49-F238E27FC236}">
                    <a16:creationId xmlns:a16="http://schemas.microsoft.com/office/drawing/2014/main" id="{E5F5F138-4974-4848-9987-272191A61BBA}"/>
                  </a:ext>
                </a:extLst>
              </p:cNvPr>
              <p:cNvPicPr>
                <a:picLocks/>
              </p:cNvPicPr>
              <p:nvPr/>
            </p:nvPicPr>
            <p:blipFill>
              <a:blip r:embed="rId15" cstate="email">
                <a:extLst>
                  <a:ext uri="{28A0092B-C50C-407E-A947-70E740481C1C}">
                    <a14:useLocalDpi xmlns:a14="http://schemas.microsoft.com/office/drawing/2010/main"/>
                  </a:ext>
                </a:extLst>
              </a:blip>
              <a:stretch>
                <a:fillRect/>
              </a:stretch>
            </p:blipFill>
            <p:spPr>
              <a:xfrm>
                <a:off x="7045071" y="3919303"/>
                <a:ext cx="2423160" cy="1965960"/>
              </a:xfrm>
              <a:prstGeom prst="ellipse">
                <a:avLst/>
              </a:prstGeom>
              <a:ln>
                <a:noFill/>
              </a:ln>
              <a:effectLst>
                <a:softEdge rad="112500"/>
              </a:effectLst>
            </p:spPr>
          </p:pic>
          <p:cxnSp>
            <p:nvCxnSpPr>
              <p:cNvPr id="42038" name="Line 60">
                <a:extLst>
                  <a:ext uri="{FF2B5EF4-FFF2-40B4-BE49-F238E27FC236}">
                    <a16:creationId xmlns:a16="http://schemas.microsoft.com/office/drawing/2014/main" id="{33A8238B-B86E-4C23-AA7E-9E78615DB441}"/>
                  </a:ext>
                </a:extLst>
              </p:cNvPr>
              <p:cNvCxnSpPr>
                <a:cxnSpLocks noChangeShapeType="1"/>
              </p:cNvCxnSpPr>
              <p:nvPr/>
            </p:nvCxnSpPr>
            <p:spPr bwMode="auto">
              <a:xfrm>
                <a:off x="6331682" y="4900831"/>
                <a:ext cx="713389" cy="1452"/>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grpSp>
      </p:grpSp>
      <p:pic>
        <p:nvPicPr>
          <p:cNvPr id="141" name="Picture 12" descr="Agregrated.gif">
            <a:extLst>
              <a:ext uri="{FF2B5EF4-FFF2-40B4-BE49-F238E27FC236}">
                <a16:creationId xmlns:a16="http://schemas.microsoft.com/office/drawing/2014/main" id="{8C07EB4D-D24A-43E3-9DB2-7799D85FBA61}"/>
              </a:ext>
            </a:extLst>
          </p:cNvPr>
          <p:cNvPicPr>
            <a:picLocks noGrp="1" noChangeAspect="1"/>
          </p:cNvPicPr>
          <p:nvPr>
            <p:ph idx="4294967295"/>
          </p:nvPr>
        </p:nvPicPr>
        <p:blipFill>
          <a:blip r:embed="rId16">
            <a:extLst>
              <a:ext uri="{28A0092B-C50C-407E-A947-70E740481C1C}">
                <a14:useLocalDpi xmlns:a14="http://schemas.microsoft.com/office/drawing/2010/main" val="0"/>
              </a:ext>
            </a:extLst>
          </a:blip>
          <a:srcRect b="10410"/>
          <a:stretch>
            <a:fillRect/>
          </a:stretch>
        </p:blipFill>
        <p:spPr bwMode="auto">
          <a:xfrm>
            <a:off x="2536825" y="2590800"/>
            <a:ext cx="1912938" cy="1285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5">
            <a:extLst>
              <a:ext uri="{FF2B5EF4-FFF2-40B4-BE49-F238E27FC236}">
                <a16:creationId xmlns:a16="http://schemas.microsoft.com/office/drawing/2014/main" id="{AA461DB2-A11E-4945-87B8-9D0294DD3884}"/>
              </a:ext>
            </a:extLst>
          </p:cNvPr>
          <p:cNvGrpSpPr>
            <a:grpSpLocks/>
          </p:cNvGrpSpPr>
          <p:nvPr/>
        </p:nvGrpSpPr>
        <p:grpSpPr bwMode="auto">
          <a:xfrm>
            <a:off x="4411663" y="3881438"/>
            <a:ext cx="2381250" cy="2262187"/>
            <a:chOff x="6276975" y="5821815"/>
            <a:chExt cx="3389347" cy="3217108"/>
          </a:xfrm>
        </p:grpSpPr>
        <p:grpSp>
          <p:nvGrpSpPr>
            <p:cNvPr id="42018" name="Group 37">
              <a:extLst>
                <a:ext uri="{FF2B5EF4-FFF2-40B4-BE49-F238E27FC236}">
                  <a16:creationId xmlns:a16="http://schemas.microsoft.com/office/drawing/2014/main" id="{71889E30-1CE9-475A-87E0-AEB3C8898302}"/>
                </a:ext>
              </a:extLst>
            </p:cNvPr>
            <p:cNvGrpSpPr>
              <a:grpSpLocks/>
            </p:cNvGrpSpPr>
            <p:nvPr/>
          </p:nvGrpSpPr>
          <p:grpSpPr bwMode="auto">
            <a:xfrm>
              <a:off x="6961330" y="6383129"/>
              <a:ext cx="2704992" cy="2655794"/>
              <a:chOff x="6961330" y="6417627"/>
              <a:chExt cx="2704992" cy="2655794"/>
            </a:xfrm>
          </p:grpSpPr>
          <p:pic>
            <p:nvPicPr>
              <p:cNvPr id="25" name="Picture 24" descr="Trapelo - rendered clash.bmp">
                <a:extLst>
                  <a:ext uri="{FF2B5EF4-FFF2-40B4-BE49-F238E27FC236}">
                    <a16:creationId xmlns:a16="http://schemas.microsoft.com/office/drawing/2014/main" id="{563127E9-A16F-49D6-A08E-605BC63EA806}"/>
                  </a:ext>
                </a:extLst>
              </p:cNvPr>
              <p:cNvPicPr>
                <a:picLocks/>
              </p:cNvPicPr>
              <p:nvPr/>
            </p:nvPicPr>
            <p:blipFill>
              <a:blip r:embed="rId17" cstate="email">
                <a:extLst>
                  <a:ext uri="{28A0092B-C50C-407E-A947-70E740481C1C}">
                    <a14:useLocalDpi xmlns:a14="http://schemas.microsoft.com/office/drawing/2010/main"/>
                  </a:ext>
                </a:extLst>
              </a:blip>
              <a:stretch>
                <a:fillRect/>
              </a:stretch>
            </p:blipFill>
            <p:spPr>
              <a:xfrm>
                <a:off x="7038975" y="6417627"/>
                <a:ext cx="2435352" cy="1965960"/>
              </a:xfrm>
              <a:prstGeom prst="ellipse">
                <a:avLst/>
              </a:prstGeom>
              <a:ln>
                <a:noFill/>
              </a:ln>
              <a:effectLst>
                <a:softEdge rad="112500"/>
              </a:effectLst>
            </p:spPr>
          </p:pic>
          <p:sp>
            <p:nvSpPr>
              <p:cNvPr id="42021" name="Text Box 40">
                <a:extLst>
                  <a:ext uri="{FF2B5EF4-FFF2-40B4-BE49-F238E27FC236}">
                    <a16:creationId xmlns:a16="http://schemas.microsoft.com/office/drawing/2014/main" id="{7CBEF315-7ACC-499A-B30D-9CF6EE7E956D}"/>
                  </a:ext>
                </a:extLst>
              </p:cNvPr>
              <p:cNvSpPr txBox="1">
                <a:spLocks noChangeArrowheads="1"/>
              </p:cNvSpPr>
              <p:nvPr/>
            </p:nvSpPr>
            <p:spPr bwMode="auto">
              <a:xfrm>
                <a:off x="6961330" y="8460594"/>
                <a:ext cx="2704992" cy="61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4388">
                  <a:defRPr>
                    <a:solidFill>
                      <a:schemeClr val="tx1"/>
                    </a:solidFill>
                    <a:latin typeface="Arial" panose="020B0604020202020204" pitchFamily="34" charset="0"/>
                    <a:ea typeface="MS PGothic" panose="020B0600070205080204" pitchFamily="34" charset="-128"/>
                  </a:defRPr>
                </a:lvl1pPr>
                <a:lvl2pPr marL="742950" indent="-285750" defTabSz="814388">
                  <a:defRPr>
                    <a:solidFill>
                      <a:schemeClr val="tx1"/>
                    </a:solidFill>
                    <a:latin typeface="Arial" panose="020B0604020202020204" pitchFamily="34" charset="0"/>
                    <a:ea typeface="MS PGothic" panose="020B0600070205080204" pitchFamily="34" charset="-128"/>
                  </a:defRPr>
                </a:lvl2pPr>
                <a:lvl3pPr marL="1143000" indent="-228600" defTabSz="814388">
                  <a:defRPr>
                    <a:solidFill>
                      <a:schemeClr val="tx1"/>
                    </a:solidFill>
                    <a:latin typeface="Arial" panose="020B0604020202020204" pitchFamily="34" charset="0"/>
                    <a:ea typeface="MS PGothic" panose="020B0600070205080204" pitchFamily="34" charset="-128"/>
                  </a:defRPr>
                </a:lvl3pPr>
                <a:lvl4pPr marL="1600200" indent="-228600" defTabSz="814388">
                  <a:defRPr>
                    <a:solidFill>
                      <a:schemeClr val="tx1"/>
                    </a:solidFill>
                    <a:latin typeface="Arial" panose="020B0604020202020204" pitchFamily="34" charset="0"/>
                    <a:ea typeface="MS PGothic" panose="020B0600070205080204" pitchFamily="34" charset="-128"/>
                  </a:defRPr>
                </a:lvl4pPr>
                <a:lvl5pPr marL="2057400" indent="-228600" defTabSz="814388">
                  <a:defRPr>
                    <a:solidFill>
                      <a:schemeClr val="tx1"/>
                    </a:solidFill>
                    <a:latin typeface="Arial" panose="020B0604020202020204" pitchFamily="34" charset="0"/>
                    <a:ea typeface="MS PGothic" panose="020B0600070205080204" pitchFamily="34" charset="-128"/>
                  </a:defRPr>
                </a:lvl5pPr>
                <a:lvl6pPr marL="25146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fr-FR" altLang="fr-FR" sz="1100">
                    <a:latin typeface="Frutiger Next LT W1G"/>
                    <a:ea typeface="ヒラギノ角ゴ Pro W3"/>
                    <a:cs typeface="ヒラギノ角ゴ Pro W3"/>
                  </a:rPr>
                  <a:t>Détection et coordination des interférences </a:t>
                </a:r>
              </a:p>
            </p:txBody>
          </p:sp>
        </p:grpSp>
        <p:cxnSp>
          <p:nvCxnSpPr>
            <p:cNvPr id="42019" name="Line 38">
              <a:extLst>
                <a:ext uri="{FF2B5EF4-FFF2-40B4-BE49-F238E27FC236}">
                  <a16:creationId xmlns:a16="http://schemas.microsoft.com/office/drawing/2014/main" id="{F80D7ECA-0E8E-4D5C-ABF7-C0EDE645852A}"/>
                </a:ext>
              </a:extLst>
            </p:cNvPr>
            <p:cNvCxnSpPr>
              <a:cxnSpLocks noChangeShapeType="1"/>
            </p:cNvCxnSpPr>
            <p:nvPr/>
          </p:nvCxnSpPr>
          <p:spPr bwMode="auto">
            <a:xfrm>
              <a:off x="6276975" y="5821815"/>
              <a:ext cx="1118649" cy="849222"/>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12" name="Group 17">
            <a:extLst>
              <a:ext uri="{FF2B5EF4-FFF2-40B4-BE49-F238E27FC236}">
                <a16:creationId xmlns:a16="http://schemas.microsoft.com/office/drawing/2014/main" id="{1A27C6EA-9547-4AFD-A288-F8EA7CB426C1}"/>
              </a:ext>
            </a:extLst>
          </p:cNvPr>
          <p:cNvGrpSpPr>
            <a:grpSpLocks/>
          </p:cNvGrpSpPr>
          <p:nvPr/>
        </p:nvGrpSpPr>
        <p:grpSpPr bwMode="auto">
          <a:xfrm>
            <a:off x="6657975" y="1550988"/>
            <a:ext cx="1922463" cy="4338637"/>
            <a:chOff x="9474327" y="2505940"/>
            <a:chExt cx="2735957" cy="6173301"/>
          </a:xfrm>
        </p:grpSpPr>
        <p:pic>
          <p:nvPicPr>
            <p:cNvPr id="189" name="Picture 188" descr="Gannt_chart.gif">
              <a:extLst>
                <a:ext uri="{FF2B5EF4-FFF2-40B4-BE49-F238E27FC236}">
                  <a16:creationId xmlns:a16="http://schemas.microsoft.com/office/drawing/2014/main" id="{841FE016-A6AF-4A1D-BF71-AE2DE5F9528A}"/>
                </a:ext>
              </a:extLst>
            </p:cNvPr>
            <p:cNvPicPr>
              <a:picLocks/>
            </p:cNvPicPr>
            <p:nvPr/>
          </p:nvPicPr>
          <p:blipFill>
            <a:blip r:embed="rId18" cstate="email">
              <a:extLst>
                <a:ext uri="{28A0092B-C50C-407E-A947-70E740481C1C}">
                  <a14:useLocalDpi xmlns:a14="http://schemas.microsoft.com/office/drawing/2010/main"/>
                </a:ext>
              </a:extLst>
            </a:blip>
            <a:stretch>
              <a:fillRect/>
            </a:stretch>
          </p:blipFill>
          <p:spPr>
            <a:xfrm>
              <a:off x="9858375" y="6506710"/>
              <a:ext cx="2346960" cy="1730644"/>
            </a:xfrm>
            <a:prstGeom prst="ellipse">
              <a:avLst/>
            </a:prstGeom>
            <a:ln>
              <a:noFill/>
            </a:ln>
            <a:effectLst>
              <a:softEdge rad="112500"/>
            </a:effectLst>
          </p:spPr>
        </p:pic>
        <p:sp>
          <p:nvSpPr>
            <p:cNvPr id="42014" name="Text Box 27">
              <a:extLst>
                <a:ext uri="{FF2B5EF4-FFF2-40B4-BE49-F238E27FC236}">
                  <a16:creationId xmlns:a16="http://schemas.microsoft.com/office/drawing/2014/main" id="{F86DDBBE-6237-41AB-B233-367DF425219A}"/>
                </a:ext>
              </a:extLst>
            </p:cNvPr>
            <p:cNvSpPr txBox="1">
              <a:spLocks noChangeArrowheads="1"/>
            </p:cNvSpPr>
            <p:nvPr/>
          </p:nvSpPr>
          <p:spPr bwMode="auto">
            <a:xfrm>
              <a:off x="9850536" y="8307029"/>
              <a:ext cx="2359748" cy="37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ea typeface="MS PGothic" panose="020B0600070205080204" pitchFamily="34" charset="-128"/>
                </a:defRPr>
              </a:lvl1pPr>
              <a:lvl2pPr marL="742950" indent="-285750" defTabSz="815975">
                <a:defRPr>
                  <a:solidFill>
                    <a:schemeClr val="tx1"/>
                  </a:solidFill>
                  <a:latin typeface="Arial" panose="020B0604020202020204" pitchFamily="34" charset="0"/>
                  <a:ea typeface="MS PGothic" panose="020B0600070205080204" pitchFamily="34" charset="-128"/>
                </a:defRPr>
              </a:lvl2pPr>
              <a:lvl3pPr marL="1143000" indent="-228600" defTabSz="815975">
                <a:defRPr>
                  <a:solidFill>
                    <a:schemeClr val="tx1"/>
                  </a:solidFill>
                  <a:latin typeface="Arial" panose="020B0604020202020204" pitchFamily="34" charset="0"/>
                  <a:ea typeface="MS PGothic" panose="020B0600070205080204" pitchFamily="34" charset="-128"/>
                </a:defRPr>
              </a:lvl3pPr>
              <a:lvl4pPr marL="1600200" indent="-228600" defTabSz="815975">
                <a:defRPr>
                  <a:solidFill>
                    <a:schemeClr val="tx1"/>
                  </a:solidFill>
                  <a:latin typeface="Arial" panose="020B0604020202020204" pitchFamily="34" charset="0"/>
                  <a:ea typeface="MS PGothic" panose="020B0600070205080204" pitchFamily="34" charset="-128"/>
                </a:defRPr>
              </a:lvl4pPr>
              <a:lvl5pPr marL="2057400" indent="-228600" defTabSz="815975">
                <a:defRPr>
                  <a:solidFill>
                    <a:schemeClr val="tx1"/>
                  </a:solidFill>
                  <a:latin typeface="Arial" panose="020B0604020202020204" pitchFamily="34" charset="0"/>
                  <a:ea typeface="MS PGothic" panose="020B0600070205080204" pitchFamily="34" charset="-128"/>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fr-FR" altLang="fr-FR" sz="1100">
                  <a:latin typeface="Frutiger Next LT W1G"/>
                  <a:ea typeface="ヒラギノ角ゴ Pro W3"/>
                  <a:cs typeface="ヒラギノ角ゴ Pro W3"/>
                </a:rPr>
                <a:t>ERP / SCM / O &amp; M</a:t>
              </a:r>
            </a:p>
          </p:txBody>
        </p:sp>
        <p:cxnSp>
          <p:nvCxnSpPr>
            <p:cNvPr id="42015" name="AutoShape 28">
              <a:extLst>
                <a:ext uri="{FF2B5EF4-FFF2-40B4-BE49-F238E27FC236}">
                  <a16:creationId xmlns:a16="http://schemas.microsoft.com/office/drawing/2014/main" id="{70442144-9248-4F95-B9D6-BF86D5580282}"/>
                </a:ext>
              </a:extLst>
            </p:cNvPr>
            <p:cNvCxnSpPr>
              <a:cxnSpLocks noChangeShapeType="1"/>
            </p:cNvCxnSpPr>
            <p:nvPr/>
          </p:nvCxnSpPr>
          <p:spPr bwMode="auto">
            <a:xfrm>
              <a:off x="12136755" y="2505940"/>
              <a:ext cx="68580" cy="4866092"/>
            </a:xfrm>
            <a:prstGeom prst="bentConnector3">
              <a:avLst>
                <a:gd name="adj1" fmla="val 433333"/>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2016" name="AutoShape 29">
              <a:extLst>
                <a:ext uri="{FF2B5EF4-FFF2-40B4-BE49-F238E27FC236}">
                  <a16:creationId xmlns:a16="http://schemas.microsoft.com/office/drawing/2014/main" id="{FD01C0EE-141B-4347-92AE-9F90251F6664}"/>
                </a:ext>
              </a:extLst>
            </p:cNvPr>
            <p:cNvCxnSpPr>
              <a:cxnSpLocks noChangeShapeType="1"/>
            </p:cNvCxnSpPr>
            <p:nvPr/>
          </p:nvCxnSpPr>
          <p:spPr bwMode="auto">
            <a:xfrm>
              <a:off x="12205335" y="4902283"/>
              <a:ext cx="1588" cy="2469749"/>
            </a:xfrm>
            <a:prstGeom prst="bentConnector3">
              <a:avLst>
                <a:gd name="adj1" fmla="val 14395468"/>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2017" name="Line 30">
              <a:extLst>
                <a:ext uri="{FF2B5EF4-FFF2-40B4-BE49-F238E27FC236}">
                  <a16:creationId xmlns:a16="http://schemas.microsoft.com/office/drawing/2014/main" id="{93D1DF2A-9E8B-4DC5-B6C5-EF02BD9377A6}"/>
                </a:ext>
              </a:extLst>
            </p:cNvPr>
            <p:cNvCxnSpPr>
              <a:cxnSpLocks noChangeShapeType="1"/>
            </p:cNvCxnSpPr>
            <p:nvPr/>
          </p:nvCxnSpPr>
          <p:spPr bwMode="auto">
            <a:xfrm>
              <a:off x="9474327" y="7366109"/>
              <a:ext cx="384048" cy="5923"/>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8" name="Group 14">
            <a:extLst>
              <a:ext uri="{FF2B5EF4-FFF2-40B4-BE49-F238E27FC236}">
                <a16:creationId xmlns:a16="http://schemas.microsoft.com/office/drawing/2014/main" id="{D0CF8A92-EAB8-45F2-9292-A59B8B3A2C16}"/>
              </a:ext>
            </a:extLst>
          </p:cNvPr>
          <p:cNvGrpSpPr>
            <a:grpSpLocks/>
          </p:cNvGrpSpPr>
          <p:nvPr/>
        </p:nvGrpSpPr>
        <p:grpSpPr bwMode="auto">
          <a:xfrm>
            <a:off x="4357688" y="858838"/>
            <a:ext cx="2295525" cy="1914525"/>
            <a:chOff x="6200775" y="1522960"/>
            <a:chExt cx="3267456" cy="2724097"/>
          </a:xfrm>
        </p:grpSpPr>
        <p:pic>
          <p:nvPicPr>
            <p:cNvPr id="96" name="Picture 95" descr="QTO.gif">
              <a:extLst>
                <a:ext uri="{FF2B5EF4-FFF2-40B4-BE49-F238E27FC236}">
                  <a16:creationId xmlns:a16="http://schemas.microsoft.com/office/drawing/2014/main" id="{AD0A4511-4EA9-4543-9B85-681924201806}"/>
                </a:ext>
              </a:extLst>
            </p:cNvPr>
            <p:cNvPicPr>
              <a:picLocks/>
            </p:cNvPicPr>
            <p:nvPr/>
          </p:nvPicPr>
          <p:blipFill>
            <a:blip r:embed="rId19" cstate="email">
              <a:extLst>
                <a:ext uri="{28A0092B-C50C-407E-A947-70E740481C1C}">
                  <a14:useLocalDpi xmlns:a14="http://schemas.microsoft.com/office/drawing/2010/main"/>
                </a:ext>
              </a:extLst>
            </a:blip>
            <a:stretch>
              <a:fillRect/>
            </a:stretch>
          </p:blipFill>
          <p:spPr>
            <a:xfrm>
              <a:off x="7045071" y="1522960"/>
              <a:ext cx="2423160" cy="1965960"/>
            </a:xfrm>
            <a:prstGeom prst="ellipse">
              <a:avLst/>
            </a:prstGeom>
            <a:ln>
              <a:noFill/>
            </a:ln>
            <a:effectLst>
              <a:softEdge rad="112500"/>
            </a:effectLst>
          </p:spPr>
        </p:pic>
        <p:sp>
          <p:nvSpPr>
            <p:cNvPr id="42011" name="Text Box 42">
              <a:extLst>
                <a:ext uri="{FF2B5EF4-FFF2-40B4-BE49-F238E27FC236}">
                  <a16:creationId xmlns:a16="http://schemas.microsoft.com/office/drawing/2014/main" id="{5D84B36E-7E44-40A6-B407-E48B457CDD12}"/>
                </a:ext>
              </a:extLst>
            </p:cNvPr>
            <p:cNvSpPr txBox="1">
              <a:spLocks noChangeArrowheads="1"/>
            </p:cNvSpPr>
            <p:nvPr/>
          </p:nvSpPr>
          <p:spPr bwMode="auto">
            <a:xfrm>
              <a:off x="7609052" y="3539046"/>
              <a:ext cx="1295552" cy="37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ea typeface="MS PGothic" panose="020B0600070205080204" pitchFamily="34" charset="-128"/>
                </a:defRPr>
              </a:lvl1pPr>
              <a:lvl2pPr marL="742950" indent="-285750" defTabSz="815975">
                <a:defRPr>
                  <a:solidFill>
                    <a:schemeClr val="tx1"/>
                  </a:solidFill>
                  <a:latin typeface="Arial" panose="020B0604020202020204" pitchFamily="34" charset="0"/>
                  <a:ea typeface="MS PGothic" panose="020B0600070205080204" pitchFamily="34" charset="-128"/>
                </a:defRPr>
              </a:lvl2pPr>
              <a:lvl3pPr marL="1143000" indent="-228600" defTabSz="815975">
                <a:defRPr>
                  <a:solidFill>
                    <a:schemeClr val="tx1"/>
                  </a:solidFill>
                  <a:latin typeface="Arial" panose="020B0604020202020204" pitchFamily="34" charset="0"/>
                  <a:ea typeface="MS PGothic" panose="020B0600070205080204" pitchFamily="34" charset="-128"/>
                </a:defRPr>
              </a:lvl3pPr>
              <a:lvl4pPr marL="1600200" indent="-228600" defTabSz="815975">
                <a:defRPr>
                  <a:solidFill>
                    <a:schemeClr val="tx1"/>
                  </a:solidFill>
                  <a:latin typeface="Arial" panose="020B0604020202020204" pitchFamily="34" charset="0"/>
                  <a:ea typeface="MS PGothic" panose="020B0600070205080204" pitchFamily="34" charset="-128"/>
                </a:defRPr>
              </a:lvl4pPr>
              <a:lvl5pPr marL="2057400" indent="-228600" defTabSz="815975">
                <a:defRPr>
                  <a:solidFill>
                    <a:schemeClr val="tx1"/>
                  </a:solidFill>
                  <a:latin typeface="Arial" panose="020B0604020202020204" pitchFamily="34" charset="0"/>
                  <a:ea typeface="MS PGothic" panose="020B0600070205080204" pitchFamily="34" charset="-128"/>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fr-FR" altLang="fr-FR" sz="1100">
                  <a:latin typeface="Frutiger Next LT W1G"/>
                  <a:ea typeface="ヒラギノ角ゴ Pro W3"/>
                  <a:cs typeface="ヒラギノ角ゴ Pro W3"/>
                </a:rPr>
                <a:t>Métrés</a:t>
              </a:r>
            </a:p>
          </p:txBody>
        </p:sp>
        <p:cxnSp>
          <p:nvCxnSpPr>
            <p:cNvPr id="42012" name="Line 43">
              <a:extLst>
                <a:ext uri="{FF2B5EF4-FFF2-40B4-BE49-F238E27FC236}">
                  <a16:creationId xmlns:a16="http://schemas.microsoft.com/office/drawing/2014/main" id="{380201F7-0CB9-49AE-9D63-2AB256054BF1}"/>
                </a:ext>
              </a:extLst>
            </p:cNvPr>
            <p:cNvCxnSpPr>
              <a:cxnSpLocks noChangeShapeType="1"/>
            </p:cNvCxnSpPr>
            <p:nvPr/>
          </p:nvCxnSpPr>
          <p:spPr bwMode="auto">
            <a:xfrm flipV="1">
              <a:off x="6200775" y="3201012"/>
              <a:ext cx="1199160" cy="1046045"/>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13" name="Group 18">
            <a:extLst>
              <a:ext uri="{FF2B5EF4-FFF2-40B4-BE49-F238E27FC236}">
                <a16:creationId xmlns:a16="http://schemas.microsoft.com/office/drawing/2014/main" id="{D1A71051-937D-42BE-BEE9-0C6279C131FC}"/>
              </a:ext>
            </a:extLst>
          </p:cNvPr>
          <p:cNvGrpSpPr>
            <a:grpSpLocks/>
          </p:cNvGrpSpPr>
          <p:nvPr/>
        </p:nvGrpSpPr>
        <p:grpSpPr bwMode="auto">
          <a:xfrm>
            <a:off x="2946400" y="914400"/>
            <a:ext cx="2020888" cy="1714500"/>
            <a:chOff x="4192471" y="1601787"/>
            <a:chExt cx="2874962" cy="2439194"/>
          </a:xfrm>
        </p:grpSpPr>
        <p:cxnSp>
          <p:nvCxnSpPr>
            <p:cNvPr id="42007" name="Line 23">
              <a:extLst>
                <a:ext uri="{FF2B5EF4-FFF2-40B4-BE49-F238E27FC236}">
                  <a16:creationId xmlns:a16="http://schemas.microsoft.com/office/drawing/2014/main" id="{FCA74282-F9F9-4005-8F9E-7266D390ACD8}"/>
                </a:ext>
              </a:extLst>
            </p:cNvPr>
            <p:cNvCxnSpPr>
              <a:cxnSpLocks noChangeShapeType="1"/>
            </p:cNvCxnSpPr>
            <p:nvPr/>
          </p:nvCxnSpPr>
          <p:spPr bwMode="auto">
            <a:xfrm rot="5400000" flipH="1" flipV="1">
              <a:off x="5286375" y="3735387"/>
              <a:ext cx="609600" cy="1588"/>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sp>
          <p:nvSpPr>
            <p:cNvPr id="42008" name="Text Box 24">
              <a:extLst>
                <a:ext uri="{FF2B5EF4-FFF2-40B4-BE49-F238E27FC236}">
                  <a16:creationId xmlns:a16="http://schemas.microsoft.com/office/drawing/2014/main" id="{819EDD1F-1152-4C89-9D98-505A345B5F86}"/>
                </a:ext>
              </a:extLst>
            </p:cNvPr>
            <p:cNvSpPr txBox="1">
              <a:spLocks noChangeArrowheads="1"/>
            </p:cNvSpPr>
            <p:nvPr/>
          </p:nvSpPr>
          <p:spPr bwMode="auto">
            <a:xfrm>
              <a:off x="4192471" y="3037170"/>
              <a:ext cx="2874962" cy="37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4388">
                <a:defRPr>
                  <a:solidFill>
                    <a:schemeClr val="tx1"/>
                  </a:solidFill>
                  <a:latin typeface="Arial" panose="020B0604020202020204" pitchFamily="34" charset="0"/>
                  <a:ea typeface="MS PGothic" panose="020B0600070205080204" pitchFamily="34" charset="-128"/>
                </a:defRPr>
              </a:lvl1pPr>
              <a:lvl2pPr marL="742950" indent="-285750" defTabSz="814388">
                <a:defRPr>
                  <a:solidFill>
                    <a:schemeClr val="tx1"/>
                  </a:solidFill>
                  <a:latin typeface="Arial" panose="020B0604020202020204" pitchFamily="34" charset="0"/>
                  <a:ea typeface="MS PGothic" panose="020B0600070205080204" pitchFamily="34" charset="-128"/>
                </a:defRPr>
              </a:lvl2pPr>
              <a:lvl3pPr marL="1143000" indent="-228600" defTabSz="814388">
                <a:defRPr>
                  <a:solidFill>
                    <a:schemeClr val="tx1"/>
                  </a:solidFill>
                  <a:latin typeface="Arial" panose="020B0604020202020204" pitchFamily="34" charset="0"/>
                  <a:ea typeface="MS PGothic" panose="020B0600070205080204" pitchFamily="34" charset="-128"/>
                </a:defRPr>
              </a:lvl3pPr>
              <a:lvl4pPr marL="1600200" indent="-228600" defTabSz="814388">
                <a:defRPr>
                  <a:solidFill>
                    <a:schemeClr val="tx1"/>
                  </a:solidFill>
                  <a:latin typeface="Arial" panose="020B0604020202020204" pitchFamily="34" charset="0"/>
                  <a:ea typeface="MS PGothic" panose="020B0600070205080204" pitchFamily="34" charset="-128"/>
                </a:defRPr>
              </a:lvl4pPr>
              <a:lvl5pPr marL="2057400" indent="-228600" defTabSz="814388">
                <a:defRPr>
                  <a:solidFill>
                    <a:schemeClr val="tx1"/>
                  </a:solidFill>
                  <a:latin typeface="Arial" panose="020B0604020202020204" pitchFamily="34" charset="0"/>
                  <a:ea typeface="MS PGothic" panose="020B0600070205080204" pitchFamily="34" charset="-128"/>
                </a:defRPr>
              </a:lvl5pPr>
              <a:lvl6pPr marL="25146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fr-FR" altLang="fr-FR" sz="1100">
                  <a:latin typeface="Frutiger Next LT W1G"/>
                  <a:ea typeface="ヒラギノ角ゴ Pro W3"/>
                  <a:cs typeface="ヒラギノ角ゴ Pro W3"/>
                </a:rPr>
                <a:t>Documents de construction </a:t>
              </a:r>
            </a:p>
          </p:txBody>
        </p:sp>
        <p:pic>
          <p:nvPicPr>
            <p:cNvPr id="42009" name="Picture 62" descr="Revit_Structure.jpg">
              <a:extLst>
                <a:ext uri="{FF2B5EF4-FFF2-40B4-BE49-F238E27FC236}">
                  <a16:creationId xmlns:a16="http://schemas.microsoft.com/office/drawing/2014/main" id="{F977E673-B582-4EE0-A4D0-2C8F1F650CF2}"/>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733520" y="1601787"/>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9">
            <a:extLst>
              <a:ext uri="{FF2B5EF4-FFF2-40B4-BE49-F238E27FC236}">
                <a16:creationId xmlns:a16="http://schemas.microsoft.com/office/drawing/2014/main" id="{9BD613EB-7DF5-49C2-B404-8A02950E9625}"/>
              </a:ext>
            </a:extLst>
          </p:cNvPr>
          <p:cNvGrpSpPr>
            <a:grpSpLocks/>
          </p:cNvGrpSpPr>
          <p:nvPr/>
        </p:nvGrpSpPr>
        <p:grpSpPr bwMode="auto">
          <a:xfrm>
            <a:off x="2957513" y="4222750"/>
            <a:ext cx="1998662" cy="1906588"/>
            <a:chOff x="4207971" y="6309059"/>
            <a:chExt cx="2844196" cy="2711556"/>
          </a:xfrm>
        </p:grpSpPr>
        <p:cxnSp>
          <p:nvCxnSpPr>
            <p:cNvPr id="42004" name="Line 20">
              <a:extLst>
                <a:ext uri="{FF2B5EF4-FFF2-40B4-BE49-F238E27FC236}">
                  <a16:creationId xmlns:a16="http://schemas.microsoft.com/office/drawing/2014/main" id="{B8D1D4DA-05DB-49F8-B6DE-75CEE8579E58}"/>
                </a:ext>
              </a:extLst>
            </p:cNvPr>
            <p:cNvCxnSpPr>
              <a:cxnSpLocks noChangeShapeType="1"/>
            </p:cNvCxnSpPr>
            <p:nvPr/>
          </p:nvCxnSpPr>
          <p:spPr bwMode="auto">
            <a:xfrm flipH="1">
              <a:off x="5630070" y="6309059"/>
              <a:ext cx="1" cy="434903"/>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sp>
          <p:nvSpPr>
            <p:cNvPr id="42005" name="Text Box 21">
              <a:extLst>
                <a:ext uri="{FF2B5EF4-FFF2-40B4-BE49-F238E27FC236}">
                  <a16:creationId xmlns:a16="http://schemas.microsoft.com/office/drawing/2014/main" id="{B228057C-9D3E-423D-9813-9AFF084AC95A}"/>
                </a:ext>
              </a:extLst>
            </p:cNvPr>
            <p:cNvSpPr txBox="1">
              <a:spLocks noChangeArrowheads="1"/>
            </p:cNvSpPr>
            <p:nvPr/>
          </p:nvSpPr>
          <p:spPr bwMode="auto">
            <a:xfrm>
              <a:off x="4207971" y="8407628"/>
              <a:ext cx="2844196" cy="6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4388">
                <a:defRPr>
                  <a:solidFill>
                    <a:schemeClr val="tx1"/>
                  </a:solidFill>
                  <a:latin typeface="Arial" panose="020B0604020202020204" pitchFamily="34" charset="0"/>
                  <a:ea typeface="MS PGothic" panose="020B0600070205080204" pitchFamily="34" charset="-128"/>
                </a:defRPr>
              </a:lvl1pPr>
              <a:lvl2pPr marL="742950" indent="-285750" defTabSz="814388">
                <a:defRPr>
                  <a:solidFill>
                    <a:schemeClr val="tx1"/>
                  </a:solidFill>
                  <a:latin typeface="Arial" panose="020B0604020202020204" pitchFamily="34" charset="0"/>
                  <a:ea typeface="MS PGothic" panose="020B0600070205080204" pitchFamily="34" charset="-128"/>
                </a:defRPr>
              </a:lvl2pPr>
              <a:lvl3pPr marL="1143000" indent="-228600" defTabSz="814388">
                <a:defRPr>
                  <a:solidFill>
                    <a:schemeClr val="tx1"/>
                  </a:solidFill>
                  <a:latin typeface="Arial" panose="020B0604020202020204" pitchFamily="34" charset="0"/>
                  <a:ea typeface="MS PGothic" panose="020B0600070205080204" pitchFamily="34" charset="-128"/>
                </a:defRPr>
              </a:lvl3pPr>
              <a:lvl4pPr marL="1600200" indent="-228600" defTabSz="814388">
                <a:defRPr>
                  <a:solidFill>
                    <a:schemeClr val="tx1"/>
                  </a:solidFill>
                  <a:latin typeface="Arial" panose="020B0604020202020204" pitchFamily="34" charset="0"/>
                  <a:ea typeface="MS PGothic" panose="020B0600070205080204" pitchFamily="34" charset="-128"/>
                </a:defRPr>
              </a:lvl4pPr>
              <a:lvl5pPr marL="2057400" indent="-228600" defTabSz="814388">
                <a:defRPr>
                  <a:solidFill>
                    <a:schemeClr val="tx1"/>
                  </a:solidFill>
                  <a:latin typeface="Arial" panose="020B0604020202020204" pitchFamily="34" charset="0"/>
                  <a:ea typeface="MS PGothic" panose="020B0600070205080204" pitchFamily="34" charset="-128"/>
                </a:defRPr>
              </a:lvl5pPr>
              <a:lvl6pPr marL="25146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1438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fr-FR" altLang="fr-FR" sz="1100">
                  <a:latin typeface="Frutiger Next LT W1G"/>
                  <a:ea typeface="ヒラギノ角ゴ Pro W3"/>
                  <a:cs typeface="ヒラギノ角ゴ Pro W3"/>
                </a:rPr>
                <a:t>Visualisation de la construction </a:t>
              </a:r>
            </a:p>
          </p:txBody>
        </p:sp>
        <p:pic>
          <p:nvPicPr>
            <p:cNvPr id="42006" name="Picture 73" descr="pic2_30886.jpg">
              <a:extLst>
                <a:ext uri="{FF2B5EF4-FFF2-40B4-BE49-F238E27FC236}">
                  <a16:creationId xmlns:a16="http://schemas.microsoft.com/office/drawing/2014/main" id="{4AE03994-3C59-4C78-9BA1-929C17B50C6D}"/>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4646497" y="6859587"/>
              <a:ext cx="1955320" cy="1371600"/>
            </a:xfrm>
            <a:prstGeom prst="rect">
              <a:avLst/>
            </a:prstGeom>
            <a:noFill/>
            <a:ln w="38100">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6651888"/>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5362"/>
                                        </p:tgtEl>
                                        <p:attrNameLst>
                                          <p:attrName>style.visibility</p:attrName>
                                        </p:attrNameLst>
                                      </p:cBhvr>
                                      <p:to>
                                        <p:strVal val="visible"/>
                                      </p:to>
                                    </p:set>
                                    <p:animEffect transition="in" filter="fade">
                                      <p:cBhvr>
                                        <p:cTn id="21" dur="2000"/>
                                        <p:tgtEl>
                                          <p:spTgt spid="15362"/>
                                        </p:tgtEl>
                                      </p:cBhvr>
                                    </p:animEffect>
                                  </p:childTnLst>
                                </p:cTn>
                              </p:par>
                              <p:par>
                                <p:cTn id="22" presetID="10" presetClass="entr" presetSubtype="0" fill="hold" nodeType="withEffect">
                                  <p:stCondLst>
                                    <p:cond delay="0"/>
                                  </p:stCondLst>
                                  <p:childTnLst>
                                    <p:set>
                                      <p:cBhvr>
                                        <p:cTn id="23" dur="1" fill="hold">
                                          <p:stCondLst>
                                            <p:cond delay="0"/>
                                          </p:stCondLst>
                                        </p:cTn>
                                        <p:tgtEl>
                                          <p:spTgt spid="15370"/>
                                        </p:tgtEl>
                                        <p:attrNameLst>
                                          <p:attrName>style.visibility</p:attrName>
                                        </p:attrNameLst>
                                      </p:cBhvr>
                                      <p:to>
                                        <p:strVal val="visible"/>
                                      </p:to>
                                    </p:set>
                                    <p:animEffect transition="in" filter="fade">
                                      <p:cBhvr>
                                        <p:cTn id="24" dur="2000"/>
                                        <p:tgtEl>
                                          <p:spTgt spid="15370"/>
                                        </p:tgtEl>
                                      </p:cBhvr>
                                    </p:animEffect>
                                  </p:childTnLst>
                                </p:cTn>
                              </p:par>
                              <p:par>
                                <p:cTn id="25" presetID="10" presetClass="entr" presetSubtype="0" fill="hold" nodeType="withEffect">
                                  <p:stCondLst>
                                    <p:cond delay="0"/>
                                  </p:stCondLst>
                                  <p:childTnLst>
                                    <p:set>
                                      <p:cBhvr>
                                        <p:cTn id="26" dur="1" fill="hold">
                                          <p:stCondLst>
                                            <p:cond delay="0"/>
                                          </p:stCondLst>
                                        </p:cTn>
                                        <p:tgtEl>
                                          <p:spTgt spid="15369"/>
                                        </p:tgtEl>
                                        <p:attrNameLst>
                                          <p:attrName>style.visibility</p:attrName>
                                        </p:attrNameLst>
                                      </p:cBhvr>
                                      <p:to>
                                        <p:strVal val="visible"/>
                                      </p:to>
                                    </p:set>
                                    <p:animEffect transition="in" filter="fade">
                                      <p:cBhvr>
                                        <p:cTn id="27" dur="2000"/>
                                        <p:tgtEl>
                                          <p:spTgt spid="15369"/>
                                        </p:tgtEl>
                                      </p:cBhvr>
                                    </p:animEffect>
                                  </p:childTnLst>
                                </p:cTn>
                              </p:par>
                              <p:par>
                                <p:cTn id="28" presetID="10" presetClass="entr" presetSubtype="0" fill="hold" nodeType="withEffect">
                                  <p:stCondLst>
                                    <p:cond delay="0"/>
                                  </p:stCondLst>
                                  <p:childTnLst>
                                    <p:set>
                                      <p:cBhvr>
                                        <p:cTn id="29" dur="1" fill="hold">
                                          <p:stCondLst>
                                            <p:cond delay="0"/>
                                          </p:stCondLst>
                                        </p:cTn>
                                        <p:tgtEl>
                                          <p:spTgt spid="15371"/>
                                        </p:tgtEl>
                                        <p:attrNameLst>
                                          <p:attrName>style.visibility</p:attrName>
                                        </p:attrNameLst>
                                      </p:cBhvr>
                                      <p:to>
                                        <p:strVal val="visible"/>
                                      </p:to>
                                    </p:set>
                                    <p:animEffect transition="in" filter="fade">
                                      <p:cBhvr>
                                        <p:cTn id="30" dur="2000"/>
                                        <p:tgtEl>
                                          <p:spTgt spid="1537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2000"/>
                                        <p:tgtEl>
                                          <p:spTgt spid="87"/>
                                        </p:tgtEl>
                                      </p:cBhvr>
                                    </p:animEffect>
                                  </p:childTnLst>
                                </p:cTn>
                              </p:par>
                              <p:par>
                                <p:cTn id="34" presetID="10" presetClass="entr" presetSubtype="0" fill="hold" nodeType="withEffect">
                                  <p:stCondLst>
                                    <p:cond delay="0"/>
                                  </p:stCondLst>
                                  <p:childTnLst>
                                    <p:set>
                                      <p:cBhvr>
                                        <p:cTn id="35" dur="1" fill="hold">
                                          <p:stCondLst>
                                            <p:cond delay="0"/>
                                          </p:stCondLst>
                                        </p:cTn>
                                        <p:tgtEl>
                                          <p:spTgt spid="141"/>
                                        </p:tgtEl>
                                        <p:attrNameLst>
                                          <p:attrName>style.visibility</p:attrName>
                                        </p:attrNameLst>
                                      </p:cBhvr>
                                      <p:to>
                                        <p:strVal val="visible"/>
                                      </p:to>
                                    </p:set>
                                    <p:animEffect transition="in" filter="fade">
                                      <p:cBhvr>
                                        <p:cTn id="36" dur="2000"/>
                                        <p:tgtEl>
                                          <p:spTgt spid="14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2000"/>
                                        <p:tgtEl>
                                          <p:spTgt spid="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2000"/>
                                        <p:tgtEl>
                                          <p:spTgt spid="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2000"/>
                                        <p:tgtEl>
                                          <p:spTgt spid="1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2000"/>
                                        <p:tgtEl>
                                          <p:spTgt spid="1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2000"/>
                                        <p:tgtEl>
                                          <p:spTgt spid="13"/>
                                        </p:tgtEl>
                                      </p:cBhvr>
                                    </p:animEffect>
                                  </p:childTnLst>
                                </p:cTn>
                              </p:par>
                              <p:par>
                                <p:cTn id="67" presetID="10" presetClass="entr" presetSubtype="0"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0C55C4-80C7-485F-BA8D-0397B30D66D9}"/>
              </a:ext>
            </a:extLst>
          </p:cNvPr>
          <p:cNvSpPr>
            <a:spLocks noGrp="1"/>
          </p:cNvSpPr>
          <p:nvPr>
            <p:ph type="title"/>
          </p:nvPr>
        </p:nvSpPr>
        <p:spPr/>
        <p:txBody>
          <a:bodyPr/>
          <a:lstStyle/>
          <a:p>
            <a:pPr>
              <a:defRPr/>
            </a:pPr>
            <a:r>
              <a:rPr lang="fr-FR" sz="3800" b="1" dirty="0">
                <a:solidFill>
                  <a:srgbClr val="780010"/>
                </a:solidFill>
                <a:latin typeface="Arial" pitchFamily="34" charset="0"/>
                <a:cs typeface="+mn-cs"/>
              </a:rPr>
              <a:t>Définition</a:t>
            </a:r>
          </a:p>
        </p:txBody>
      </p:sp>
      <p:sp>
        <p:nvSpPr>
          <p:cNvPr id="3" name="Espace réservé du contenu 2">
            <a:extLst>
              <a:ext uri="{FF2B5EF4-FFF2-40B4-BE49-F238E27FC236}">
                <a16:creationId xmlns:a16="http://schemas.microsoft.com/office/drawing/2014/main" id="{6D3CC7BA-2A1E-4897-A62D-C5EC77BB82B9}"/>
              </a:ext>
            </a:extLst>
          </p:cNvPr>
          <p:cNvSpPr>
            <a:spLocks noGrp="1"/>
          </p:cNvSpPr>
          <p:nvPr>
            <p:ph sz="quarter" idx="1"/>
          </p:nvPr>
        </p:nvSpPr>
        <p:spPr>
          <a:xfrm>
            <a:off x="250825" y="981075"/>
            <a:ext cx="8893175" cy="4894263"/>
          </a:xfrm>
        </p:spPr>
        <p:txBody>
          <a:bodyPr>
            <a:noAutofit/>
          </a:bodyPr>
          <a:lstStyle/>
          <a:p>
            <a:pPr marL="0" indent="0">
              <a:buFont typeface="Arial" panose="020B0604020202020204" pitchFamily="34" charset="0"/>
              <a:buNone/>
              <a:defRPr/>
            </a:pPr>
            <a:r>
              <a:rPr lang="fr-FR" sz="2400" dirty="0"/>
              <a:t>BIM : Building Information </a:t>
            </a:r>
            <a:r>
              <a:rPr lang="fr-FR" sz="2400" dirty="0" err="1"/>
              <a:t>Modeling</a:t>
            </a:r>
            <a:r>
              <a:rPr lang="fr-FR" sz="2400" dirty="0"/>
              <a:t> </a:t>
            </a:r>
            <a:r>
              <a:rPr lang="fr-FR" sz="2400" i="1" dirty="0"/>
              <a:t>ou </a:t>
            </a:r>
            <a:r>
              <a:rPr lang="fr-FR" sz="2400" dirty="0"/>
              <a:t>Building Information Model</a:t>
            </a:r>
          </a:p>
          <a:p>
            <a:pPr lvl="1">
              <a:defRPr/>
            </a:pPr>
            <a:r>
              <a:rPr lang="fr-FR" sz="2000" i="1" dirty="0" err="1"/>
              <a:t>Modeling</a:t>
            </a:r>
            <a:r>
              <a:rPr lang="fr-FR" sz="2000" i="1" dirty="0"/>
              <a:t> </a:t>
            </a:r>
            <a:r>
              <a:rPr lang="fr-FR" sz="2000" dirty="0"/>
              <a:t>:« </a:t>
            </a:r>
            <a:r>
              <a:rPr lang="fr-FR" sz="2000" dirty="0" err="1"/>
              <a:t>Modeling</a:t>
            </a:r>
            <a:r>
              <a:rPr lang="fr-FR" sz="2000" dirty="0"/>
              <a:t> </a:t>
            </a:r>
            <a:r>
              <a:rPr lang="fr-FR" sz="2000" dirty="0" err="1"/>
              <a:t>technology</a:t>
            </a:r>
            <a:r>
              <a:rPr lang="fr-FR" sz="2000" dirty="0"/>
              <a:t> and </a:t>
            </a:r>
            <a:r>
              <a:rPr lang="fr-FR" sz="2000" dirty="0" err="1"/>
              <a:t>associated</a:t>
            </a:r>
            <a:r>
              <a:rPr lang="fr-FR" sz="2000" dirty="0"/>
              <a:t> set of </a:t>
            </a:r>
            <a:r>
              <a:rPr lang="fr-FR" sz="2000" dirty="0" err="1"/>
              <a:t>processes</a:t>
            </a:r>
            <a:r>
              <a:rPr lang="fr-FR" sz="2000" dirty="0"/>
              <a:t> to </a:t>
            </a:r>
            <a:r>
              <a:rPr lang="fr-FR" sz="2000" dirty="0" err="1"/>
              <a:t>produce</a:t>
            </a:r>
            <a:r>
              <a:rPr lang="fr-FR" sz="2000" dirty="0"/>
              <a:t>, </a:t>
            </a:r>
            <a:r>
              <a:rPr lang="fr-FR" sz="2000" dirty="0" err="1"/>
              <a:t>communicate</a:t>
            </a:r>
            <a:r>
              <a:rPr lang="fr-FR" sz="2000" dirty="0"/>
              <a:t> and analyse building </a:t>
            </a:r>
            <a:r>
              <a:rPr lang="fr-FR" sz="2000" dirty="0" err="1"/>
              <a:t>models</a:t>
            </a:r>
            <a:r>
              <a:rPr lang="fr-FR" sz="2000" dirty="0"/>
              <a:t>, </a:t>
            </a:r>
            <a:r>
              <a:rPr lang="fr-FR" sz="2000" dirty="0" err="1"/>
              <a:t>characterized</a:t>
            </a:r>
            <a:r>
              <a:rPr lang="fr-FR" sz="2000" dirty="0"/>
              <a:t> by building components » </a:t>
            </a:r>
            <a:r>
              <a:rPr lang="fr-FR" sz="2000" i="1" dirty="0"/>
              <a:t>(</a:t>
            </a:r>
            <a:r>
              <a:rPr lang="fr-FR" sz="2000" dirty="0"/>
              <a:t>Campbell, 2006) </a:t>
            </a:r>
            <a:r>
              <a:rPr lang="fr-FR" sz="2000" dirty="0">
                <a:solidFill>
                  <a:srgbClr val="00B050"/>
                </a:solidFill>
              </a:rPr>
              <a:t> </a:t>
            </a:r>
            <a:r>
              <a:rPr lang="fr-FR" sz="2000" b="1" i="1" dirty="0">
                <a:solidFill>
                  <a:srgbClr val="00B050"/>
                </a:solidFill>
              </a:rPr>
              <a:t>METHODOLOGIE</a:t>
            </a:r>
          </a:p>
          <a:p>
            <a:pPr lvl="1" algn="just">
              <a:defRPr/>
            </a:pPr>
            <a:r>
              <a:rPr lang="fr-FR" sz="2000" i="1" dirty="0"/>
              <a:t>Model :  </a:t>
            </a:r>
            <a:r>
              <a:rPr lang="fr-FR" sz="2000" dirty="0"/>
              <a:t>modèle de l’information unique du bâtiment, représentation virtuelle de l’ouvrage sous la forme d’une base de données riche, orientée objet, intelligente et paramétrique, depuis laquelle des vues appropriées aux besoins de divers utilisateurs peuvent être extraites et analysées pour produire des synthèses et proposer des améliorations de la conception de l’ouvrage. » (Eastman, 2008) </a:t>
            </a:r>
            <a:r>
              <a:rPr lang="fr-FR" sz="2000" b="1" i="1" dirty="0">
                <a:solidFill>
                  <a:srgbClr val="FF0000"/>
                </a:solidFill>
              </a:rPr>
              <a:t>TECHNOLOGIE</a:t>
            </a:r>
            <a:endParaRPr lang="fr-FR" sz="2000" i="1" dirty="0">
              <a:solidFill>
                <a:srgbClr val="FF0000"/>
              </a:solidFill>
            </a:endParaRPr>
          </a:p>
          <a:p>
            <a:pPr lvl="1">
              <a:defRPr/>
            </a:pPr>
            <a:r>
              <a:rPr lang="fr-FR" sz="2000" dirty="0"/>
              <a:t>Gestion des informations architecturales pour l’AEC (Architecture Engineering Construction). Le plus souvent BIM=maquette numérique pour la construction.</a:t>
            </a:r>
          </a:p>
          <a:p>
            <a:pPr lvl="1">
              <a:defRPr/>
            </a:pPr>
            <a:endParaRPr lang="fr-FR" sz="2000" dirty="0"/>
          </a:p>
          <a:p>
            <a:pPr>
              <a:defRPr/>
            </a:pPr>
            <a:r>
              <a:rPr lang="fr-FR" sz="2000" dirty="0"/>
              <a:t>Apparition du BIM : 1975, Phil BERNSTEIN/ Premier logiciel BIM : </a:t>
            </a:r>
            <a:r>
              <a:rPr lang="fr-FR" sz="2000" dirty="0" err="1"/>
              <a:t>ArchiCAD</a:t>
            </a:r>
            <a:r>
              <a:rPr lang="fr-FR" sz="2000" dirty="0"/>
              <a:t>, 1987</a:t>
            </a:r>
          </a:p>
          <a:p>
            <a:pPr>
              <a:defRPr/>
            </a:pPr>
            <a:endParaRPr lang="fr-FR" sz="2000" dirty="0"/>
          </a:p>
          <a:p>
            <a:pPr>
              <a:defRPr/>
            </a:pPr>
            <a:endParaRPr lang="fr-FR" sz="2000" i="1" dirty="0"/>
          </a:p>
          <a:p>
            <a:pPr>
              <a:defRPr/>
            </a:pPr>
            <a:endParaRPr lang="fr-FR" sz="2000" dirty="0"/>
          </a:p>
          <a:p>
            <a:pPr>
              <a:buFont typeface="Arial" panose="020B0604020202020204" pitchFamily="34" charset="0"/>
              <a:buNone/>
              <a:defRPr/>
            </a:pPr>
            <a:endParaRPr lang="fr-FR" sz="2000" dirty="0"/>
          </a:p>
          <a:p>
            <a:pPr>
              <a:defRPr/>
            </a:pPr>
            <a:endParaRPr lang="fr-FR" sz="2000" dirty="0"/>
          </a:p>
        </p:txBody>
      </p:sp>
    </p:spTree>
    <p:extLst>
      <p:ext uri="{BB962C8B-B14F-4D97-AF65-F5344CB8AC3E}">
        <p14:creationId xmlns:p14="http://schemas.microsoft.com/office/powerpoint/2010/main" val="4210149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00F618-A211-4D57-A162-61F4C24B2C5B}"/>
              </a:ext>
            </a:extLst>
          </p:cNvPr>
          <p:cNvSpPr>
            <a:spLocks noGrp="1"/>
          </p:cNvSpPr>
          <p:nvPr>
            <p:ph type="title"/>
          </p:nvPr>
        </p:nvSpPr>
        <p:spPr/>
        <p:txBody>
          <a:bodyPr/>
          <a:lstStyle/>
          <a:p>
            <a:pPr>
              <a:defRPr/>
            </a:pPr>
            <a:r>
              <a:rPr lang="fr-FR" sz="3800" b="1" dirty="0">
                <a:solidFill>
                  <a:srgbClr val="780010"/>
                </a:solidFill>
                <a:latin typeface="Arial" pitchFamily="34" charset="0"/>
                <a:cs typeface="+mn-cs"/>
              </a:rPr>
              <a:t>Avantages du BIM</a:t>
            </a:r>
          </a:p>
        </p:txBody>
      </p:sp>
      <p:sp>
        <p:nvSpPr>
          <p:cNvPr id="3" name="Espace réservé du contenu 2">
            <a:extLst>
              <a:ext uri="{FF2B5EF4-FFF2-40B4-BE49-F238E27FC236}">
                <a16:creationId xmlns:a16="http://schemas.microsoft.com/office/drawing/2014/main" id="{C2E2565F-4FF6-4893-9020-57EB5183071E}"/>
              </a:ext>
            </a:extLst>
          </p:cNvPr>
          <p:cNvSpPr>
            <a:spLocks noGrp="1"/>
          </p:cNvSpPr>
          <p:nvPr>
            <p:ph sz="quarter" idx="1"/>
          </p:nvPr>
        </p:nvSpPr>
        <p:spPr>
          <a:xfrm>
            <a:off x="250825" y="1268413"/>
            <a:ext cx="8713788" cy="4572000"/>
          </a:xfrm>
        </p:spPr>
        <p:txBody>
          <a:bodyPr>
            <a:normAutofit fontScale="85000" lnSpcReduction="20000"/>
          </a:bodyPr>
          <a:lstStyle/>
          <a:p>
            <a:pPr>
              <a:defRPr/>
            </a:pPr>
            <a:r>
              <a:rPr lang="fr-FR" dirty="0"/>
              <a:t>De nombreux avantages. Parmi les cités:</a:t>
            </a:r>
          </a:p>
          <a:p>
            <a:pPr lvl="1">
              <a:defRPr/>
            </a:pPr>
            <a:r>
              <a:rPr lang="fr-FR" dirty="0"/>
              <a:t>Amélioration de l’efficience énergétique et de la durabilité, résilience des bâtiments,</a:t>
            </a:r>
          </a:p>
          <a:p>
            <a:pPr lvl="1">
              <a:defRPr/>
            </a:pPr>
            <a:r>
              <a:rPr lang="fr-FR" dirty="0"/>
              <a:t>Intégration de la conception et de la planification de la construction (construction planning);</a:t>
            </a:r>
          </a:p>
          <a:p>
            <a:pPr lvl="1">
              <a:defRPr/>
            </a:pPr>
            <a:r>
              <a:rPr lang="fr-FR" dirty="0"/>
              <a:t>Réactions plus rapides aux imprévus de conception ou sur site.</a:t>
            </a:r>
          </a:p>
          <a:p>
            <a:pPr lvl="1">
              <a:defRPr/>
            </a:pPr>
            <a:r>
              <a:rPr lang="fr-FR" dirty="0"/>
              <a:t>Outil de vérification en le couplant avec des technologies supplémentaires (RFID, numérisation laser,…),</a:t>
            </a:r>
          </a:p>
          <a:p>
            <a:pPr lvl="1">
              <a:defRPr/>
            </a:pPr>
            <a:r>
              <a:rPr lang="fr-FR" dirty="0"/>
              <a:t>Automatisation de la génération de plans (prises en compte de nombreuses conventions schématiques)</a:t>
            </a:r>
          </a:p>
          <a:p>
            <a:pPr lvl="1">
              <a:defRPr/>
            </a:pPr>
            <a:endParaRPr lang="fr-FR" dirty="0"/>
          </a:p>
          <a:p>
            <a:pPr>
              <a:defRPr/>
            </a:pPr>
            <a:r>
              <a:rPr lang="fr-FR" sz="2800" dirty="0"/>
              <a:t>Similitude/PLM Industrie Mécanique</a:t>
            </a:r>
            <a:endParaRPr lang="fr-FR" dirty="0"/>
          </a:p>
          <a:p>
            <a:pPr lvl="1">
              <a:defRPr/>
            </a:pPr>
            <a:endParaRPr lang="fr-FR" dirty="0"/>
          </a:p>
          <a:p>
            <a:pPr>
              <a:defRPr/>
            </a:pPr>
            <a:endParaRPr lang="fr-FR" dirty="0"/>
          </a:p>
        </p:txBody>
      </p:sp>
    </p:spTree>
    <p:extLst>
      <p:ext uri="{BB962C8B-B14F-4D97-AF65-F5344CB8AC3E}">
        <p14:creationId xmlns:p14="http://schemas.microsoft.com/office/powerpoint/2010/main" val="189183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3C6A0A-2C57-49F8-AD2B-1BA1359EC120}"/>
              </a:ext>
            </a:extLst>
          </p:cNvPr>
          <p:cNvSpPr>
            <a:spLocks noGrp="1"/>
          </p:cNvSpPr>
          <p:nvPr>
            <p:ph type="title"/>
          </p:nvPr>
        </p:nvSpPr>
        <p:spPr/>
        <p:txBody>
          <a:bodyPr/>
          <a:lstStyle/>
          <a:p>
            <a:pPr>
              <a:defRPr/>
            </a:pPr>
            <a:r>
              <a:rPr lang="fr-FR" sz="3800" b="1" dirty="0">
                <a:solidFill>
                  <a:srgbClr val="780010"/>
                </a:solidFill>
                <a:latin typeface="Arial" pitchFamily="34" charset="0"/>
                <a:cs typeface="+mn-cs"/>
              </a:rPr>
              <a:t>Différents Modèles du BIM</a:t>
            </a:r>
          </a:p>
        </p:txBody>
      </p:sp>
      <p:sp>
        <p:nvSpPr>
          <p:cNvPr id="30723" name="Espace réservé du contenu 2">
            <a:extLst>
              <a:ext uri="{FF2B5EF4-FFF2-40B4-BE49-F238E27FC236}">
                <a16:creationId xmlns:a16="http://schemas.microsoft.com/office/drawing/2014/main" id="{9279DD80-770A-4663-9643-E227A613E788}"/>
              </a:ext>
            </a:extLst>
          </p:cNvPr>
          <p:cNvSpPr>
            <a:spLocks noGrp="1"/>
          </p:cNvSpPr>
          <p:nvPr>
            <p:ph sz="quarter" idx="1"/>
          </p:nvPr>
        </p:nvSpPr>
        <p:spPr bwMode="auto">
          <a:xfrm>
            <a:off x="179388" y="981075"/>
            <a:ext cx="8856662"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fr-FR" altLang="fr-FR"/>
              <a:t>Modèles 2D</a:t>
            </a:r>
          </a:p>
          <a:p>
            <a:r>
              <a:rPr lang="fr-FR" altLang="fr-FR"/>
              <a:t>Modèles 3D</a:t>
            </a:r>
          </a:p>
          <a:p>
            <a:pPr lvl="1"/>
            <a:r>
              <a:rPr lang="fr-FR" altLang="fr-FR"/>
              <a:t>Une attention importante est accordée à la modélisation 3D d’objets pour la construction.</a:t>
            </a:r>
          </a:p>
          <a:p>
            <a:pPr lvl="1"/>
            <a:r>
              <a:rPr lang="fr-FR" altLang="fr-FR"/>
              <a:t>La conception paramétrique est un champ d’actions.</a:t>
            </a:r>
          </a:p>
          <a:p>
            <a:pPr lvl="1"/>
            <a:r>
              <a:rPr lang="fr-FR" altLang="fr-FR"/>
              <a:t>La prise en compte de règles comportementales dans les modèles est aussi importante (contrôle du voisinage et identification de problèmes =&gt;modification de caractéristiques de l’objet).</a:t>
            </a:r>
          </a:p>
          <a:p>
            <a:pPr lvl="1"/>
            <a:r>
              <a:rPr lang="fr-FR" altLang="fr-FR"/>
              <a:t>Importance des connexions entre éléments architecturaux </a:t>
            </a:r>
          </a:p>
        </p:txBody>
      </p:sp>
    </p:spTree>
    <p:extLst>
      <p:ext uri="{BB962C8B-B14F-4D97-AF65-F5344CB8AC3E}">
        <p14:creationId xmlns:p14="http://schemas.microsoft.com/office/powerpoint/2010/main" val="3344907566"/>
      </p:ext>
    </p:extLst>
  </p:cSld>
  <p:clrMapOvr>
    <a:masterClrMapping/>
  </p:clrMapOvr>
</p:sld>
</file>

<file path=ppt/theme/theme1.xml><?xml version="1.0" encoding="utf-8"?>
<a:theme xmlns:a="http://schemas.openxmlformats.org/drawingml/2006/main" name="Page_de_gar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èle CRAN.pptx" id="{203C8B5A-C3A9-4D6A-9D5D-25CD402ACBEF}" vid="{601DF1E9-223A-4FB0-AC43-4F17EFEED720}"/>
    </a:ext>
  </a:extLst>
</a:theme>
</file>

<file path=ppt/theme/theme2.xml><?xml version="1.0" encoding="utf-8"?>
<a:theme xmlns:a="http://schemas.openxmlformats.org/drawingml/2006/main" name="CRAN_avec_pied_de_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marR="0" indent="0" algn="l" defTabSz="914400" rtl="0" eaLnBrk="1" fontAlgn="auto" latinLnBrk="0" hangingPunct="1">
          <a:lnSpc>
            <a:spcPct val="100000"/>
          </a:lnSpc>
          <a:spcBef>
            <a:spcPct val="0"/>
          </a:spcBef>
          <a:spcAft>
            <a:spcPts val="0"/>
          </a:spcAft>
          <a:buClrTx/>
          <a:buSzTx/>
          <a:buFontTx/>
          <a:buNone/>
          <a:tabLst/>
          <a:defRPr kumimoji="0" sz="1200" b="1" i="0" u="none" strike="noStrike" kern="1200" cap="small" spc="0" normalizeH="0" baseline="0" noProof="0" dirty="0" smtClean="0">
            <a:ln>
              <a:noFill/>
            </a:ln>
            <a:solidFill>
              <a:srgbClr val="598300"/>
            </a:solidFill>
            <a:effectLst/>
            <a:uLnTx/>
            <a:uFillTx/>
            <a:latin typeface="Arial" pitchFamily="34" charset="0"/>
            <a:ea typeface="+mj-ea"/>
            <a:cs typeface="Arial" pitchFamily="34" charset="0"/>
          </a:defRPr>
        </a:defPPr>
      </a:lstStyle>
    </a:txDef>
  </a:objectDefaults>
  <a:extraClrSchemeLst/>
  <a:extLst>
    <a:ext uri="{05A4C25C-085E-4340-85A3-A5531E510DB2}">
      <thm15:themeFamily xmlns:thm15="http://schemas.microsoft.com/office/thememl/2012/main" name="Modèle CRAN.pptx" id="{203C8B5A-C3A9-4D6A-9D5D-25CD402ACBEF}" vid="{062886A4-F793-416D-853A-37C1FB52621C}"/>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Modèle CRAN</Template>
  <TotalTime>0</TotalTime>
  <Words>487</Words>
  <Application>Microsoft Office PowerPoint</Application>
  <PresentationFormat>Affichage à l'écran (4:3)</PresentationFormat>
  <Paragraphs>140</Paragraphs>
  <Slides>19</Slides>
  <Notes>7</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19</vt:i4>
      </vt:variant>
    </vt:vector>
  </HeadingPairs>
  <TitlesOfParts>
    <vt:vector size="30" baseType="lpstr">
      <vt:lpstr>Frutiger Next LT W1G</vt:lpstr>
      <vt:lpstr>Arial</vt:lpstr>
      <vt:lpstr>ITCAvantGardeGothic-ExtraLight</vt:lpstr>
      <vt:lpstr>Arial Narrow</vt:lpstr>
      <vt:lpstr>Calibri</vt:lpstr>
      <vt:lpstr>ヒラギノ角ゴ Pro W3</vt:lpstr>
      <vt:lpstr>MS PGothic</vt:lpstr>
      <vt:lpstr>ITC Avant Garde Gothic</vt:lpstr>
      <vt:lpstr>MS PGothic</vt:lpstr>
      <vt:lpstr>Page_de_garde</vt:lpstr>
      <vt:lpstr>CRAN_avec_pied_de_page</vt:lpstr>
      <vt:lpstr>Projet McBIM  Scénarii d’utilisation de la matière communicante</vt:lpstr>
      <vt:lpstr>Détails de la présentation</vt:lpstr>
      <vt:lpstr>  Présentation du BIM</vt:lpstr>
      <vt:lpstr>Présentation PowerPoint</vt:lpstr>
      <vt:lpstr>Présentation PowerPoint</vt:lpstr>
      <vt:lpstr>Présentation PowerPoint</vt:lpstr>
      <vt:lpstr>Définition</vt:lpstr>
      <vt:lpstr>Avantages du BIM</vt:lpstr>
      <vt:lpstr>Différents Modèles du BIM</vt:lpstr>
      <vt:lpstr>Modèles du BIM</vt:lpstr>
      <vt:lpstr>Normes pour le BIM</vt:lpstr>
      <vt:lpstr>Scénarii McBIM</vt:lpstr>
      <vt:lpstr>Suivi de chantier</vt:lpstr>
      <vt:lpstr>Suivi de chantier</vt:lpstr>
      <vt:lpstr>Suivi de chantier</vt:lpstr>
      <vt:lpstr>Maintenance</vt:lpstr>
      <vt:lpstr>Maintenance</vt:lpstr>
      <vt:lpstr>Entreprises potentielles</vt:lpstr>
      <vt:lpstr>Entreprises potentielles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2018-01-11T09:47:17Z</dcterms:created>
  <dcterms:modified xsi:type="dcterms:W3CDTF">2018-01-30T17:51:30Z</dcterms:modified>
  <cp:category/>
</cp:coreProperties>
</file>